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Default Extension="mp3" ContentType="audio/mpe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14"/>
  </p:notesMasterIdLst>
  <p:sldIdLst>
    <p:sldId id="256" r:id="rId2"/>
    <p:sldId id="257" r:id="rId3"/>
    <p:sldId id="258" r:id="rId4"/>
    <p:sldId id="261" r:id="rId5"/>
    <p:sldId id="262" r:id="rId6"/>
    <p:sldId id="263" r:id="rId7"/>
    <p:sldId id="264" r:id="rId8"/>
    <p:sldId id="265" r:id="rId9"/>
    <p:sldId id="266" r:id="rId10"/>
    <p:sldId id="267" r:id="rId11"/>
    <p:sldId id="260" r:id="rId12"/>
    <p:sldId id="259" r:id="rId1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055" autoAdjust="0"/>
    <p:restoredTop sz="94660"/>
  </p:normalViewPr>
  <p:slideViewPr>
    <p:cSldViewPr>
      <p:cViewPr varScale="1">
        <p:scale>
          <a:sx n="110" d="100"/>
          <a:sy n="110" d="100"/>
        </p:scale>
        <p:origin x="-1650"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07864A-9110-4603-9C9E-5D3A4E60672D}" type="datetimeFigureOut">
              <a:rPr lang="ru-RU" smtClean="0"/>
              <a:pPr/>
              <a:t>21.03.2020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E81825-C0B7-430B-A028-C9540CCDFC83}" type="slidenum">
              <a:rPr lang="ru-RU" smtClean="0"/>
              <a:pPr/>
              <a:t>‹#›</a:t>
            </a:fld>
            <a:endParaRPr lang="ru-RU"/>
          </a:p>
        </p:txBody>
      </p:sp>
    </p:spTree>
    <p:extLst>
      <p:ext uri="{BB962C8B-B14F-4D97-AF65-F5344CB8AC3E}">
        <p14:creationId xmlns="" xmlns:p14="http://schemas.microsoft.com/office/powerpoint/2010/main" val="2993366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2E81825-C0B7-430B-A028-C9540CCDFC83}" type="slidenum">
              <a:rPr lang="ru-RU" smtClean="0"/>
              <a:pPr/>
              <a:t>12</a:t>
            </a:fld>
            <a:endParaRPr lang="ru-RU"/>
          </a:p>
        </p:txBody>
      </p:sp>
    </p:spTree>
    <p:extLst>
      <p:ext uri="{BB962C8B-B14F-4D97-AF65-F5344CB8AC3E}">
        <p14:creationId xmlns="" xmlns:p14="http://schemas.microsoft.com/office/powerpoint/2010/main" val="26677135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21.03.2020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 xmlns:p14="http://schemas.microsoft.com/office/powerpoint/2010/main" val="2014526199"/>
      </p:ext>
    </p:extLst>
  </p:cSld>
  <p:clrMapOvr>
    <a:masterClrMapping/>
  </p:clrMapOvr>
  <mc:AlternateContent xmlns:mc="http://schemas.openxmlformats.org/markup-compatibility/2006">
    <mc:Choice xmlns="" xmlns:p14="http://schemas.microsoft.com/office/powerpoint/2010/main" Requires="p14">
      <p:transition p14:dur="0" advTm="10000">
        <p:sndAc>
          <p:stSnd>
            <p:snd r:embed="rId3" name="chimes.wav"/>
          </p:stSnd>
        </p:sndAc>
      </p:transition>
    </mc:Choice>
    <mc:Fallback>
      <p:transition advTm="10000">
        <p:sndAc>
          <p:stSnd>
            <p:snd r:embed="rId1" name="chimes.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21.03.2020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 xmlns:p14="http://schemas.microsoft.com/office/powerpoint/2010/main" val="2137490363"/>
      </p:ext>
    </p:extLst>
  </p:cSld>
  <p:clrMapOvr>
    <a:masterClrMapping/>
  </p:clrMapOvr>
  <mc:AlternateContent xmlns:mc="http://schemas.openxmlformats.org/markup-compatibility/2006">
    <mc:Choice xmlns="" xmlns:p14="http://schemas.microsoft.com/office/powerpoint/2010/main" Requires="p14">
      <p:transition p14:dur="0" advTm="10000">
        <p:sndAc>
          <p:stSnd>
            <p:snd r:embed="rId3" name="chimes.wav"/>
          </p:stSnd>
        </p:sndAc>
      </p:transition>
    </mc:Choice>
    <mc:Fallback>
      <p:transition advTm="10000">
        <p:sndAc>
          <p:stSnd>
            <p:snd r:embed="rId1" name="chimes.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21.03.2020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 xmlns:p14="http://schemas.microsoft.com/office/powerpoint/2010/main" val="1898919330"/>
      </p:ext>
    </p:extLst>
  </p:cSld>
  <p:clrMapOvr>
    <a:masterClrMapping/>
  </p:clrMapOvr>
  <mc:AlternateContent xmlns:mc="http://schemas.openxmlformats.org/markup-compatibility/2006">
    <mc:Choice xmlns="" xmlns:p14="http://schemas.microsoft.com/office/powerpoint/2010/main" Requires="p14">
      <p:transition p14:dur="0" advTm="10000">
        <p:sndAc>
          <p:stSnd>
            <p:snd r:embed="rId3" name="chimes.wav"/>
          </p:stSnd>
        </p:sndAc>
      </p:transition>
    </mc:Choice>
    <mc:Fallback>
      <p:transition advTm="10000">
        <p:sndAc>
          <p:stSnd>
            <p:snd r:embed="rId1" name="chimes.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21.03.2020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 xmlns:p14="http://schemas.microsoft.com/office/powerpoint/2010/main" val="4037396275"/>
      </p:ext>
    </p:extLst>
  </p:cSld>
  <p:clrMapOvr>
    <a:masterClrMapping/>
  </p:clrMapOvr>
  <mc:AlternateContent xmlns:mc="http://schemas.openxmlformats.org/markup-compatibility/2006">
    <mc:Choice xmlns="" xmlns:p14="http://schemas.microsoft.com/office/powerpoint/2010/main" Requires="p14">
      <p:transition p14:dur="0" advTm="10000">
        <p:sndAc>
          <p:stSnd>
            <p:snd r:embed="rId3" name="chimes.wav"/>
          </p:stSnd>
        </p:sndAc>
      </p:transition>
    </mc:Choice>
    <mc:Fallback>
      <p:transition advTm="10000">
        <p:sndAc>
          <p:stSnd>
            <p:snd r:embed="rId1" name="chimes.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21.03.2020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 xmlns:p14="http://schemas.microsoft.com/office/powerpoint/2010/main" val="2319090983"/>
      </p:ext>
    </p:extLst>
  </p:cSld>
  <p:clrMapOvr>
    <a:masterClrMapping/>
  </p:clrMapOvr>
  <mc:AlternateContent xmlns:mc="http://schemas.openxmlformats.org/markup-compatibility/2006">
    <mc:Choice xmlns="" xmlns:p14="http://schemas.microsoft.com/office/powerpoint/2010/main" Requires="p14">
      <p:transition p14:dur="0" advTm="10000">
        <p:sndAc>
          <p:stSnd>
            <p:snd r:embed="rId3" name="chimes.wav"/>
          </p:stSnd>
        </p:sndAc>
      </p:transition>
    </mc:Choice>
    <mc:Fallback>
      <p:transition advTm="10000">
        <p:sndAc>
          <p:stSnd>
            <p:snd r:embed="rId1" name="chimes.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pPr/>
              <a:t>21.03.2020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 xmlns:p14="http://schemas.microsoft.com/office/powerpoint/2010/main" val="3125037359"/>
      </p:ext>
    </p:extLst>
  </p:cSld>
  <p:clrMapOvr>
    <a:masterClrMapping/>
  </p:clrMapOvr>
  <mc:AlternateContent xmlns:mc="http://schemas.openxmlformats.org/markup-compatibility/2006">
    <mc:Choice xmlns="" xmlns:p14="http://schemas.microsoft.com/office/powerpoint/2010/main" Requires="p14">
      <p:transition p14:dur="0" advTm="10000">
        <p:sndAc>
          <p:stSnd>
            <p:snd r:embed="rId3" name="chimes.wav"/>
          </p:stSnd>
        </p:sndAc>
      </p:transition>
    </mc:Choice>
    <mc:Fallback>
      <p:transition advTm="10000">
        <p:sndAc>
          <p:stSnd>
            <p:snd r:embed="rId1" name="chimes.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pPr/>
              <a:t>21.03.2020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 xmlns:p14="http://schemas.microsoft.com/office/powerpoint/2010/main" val="3510797548"/>
      </p:ext>
    </p:extLst>
  </p:cSld>
  <p:clrMapOvr>
    <a:masterClrMapping/>
  </p:clrMapOvr>
  <mc:AlternateContent xmlns:mc="http://schemas.openxmlformats.org/markup-compatibility/2006">
    <mc:Choice xmlns="" xmlns:p14="http://schemas.microsoft.com/office/powerpoint/2010/main" Requires="p14">
      <p:transition p14:dur="0" advTm="10000">
        <p:sndAc>
          <p:stSnd>
            <p:snd r:embed="rId3" name="chimes.wav"/>
          </p:stSnd>
        </p:sndAc>
      </p:transition>
    </mc:Choice>
    <mc:Fallback>
      <p:transition advTm="10000">
        <p:sndAc>
          <p:stSnd>
            <p:snd r:embed="rId1" name="chimes.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pPr/>
              <a:t>21.03.2020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 xmlns:p14="http://schemas.microsoft.com/office/powerpoint/2010/main" val="1738821951"/>
      </p:ext>
    </p:extLst>
  </p:cSld>
  <p:clrMapOvr>
    <a:masterClrMapping/>
  </p:clrMapOvr>
  <mc:AlternateContent xmlns:mc="http://schemas.openxmlformats.org/markup-compatibility/2006">
    <mc:Choice xmlns="" xmlns:p14="http://schemas.microsoft.com/office/powerpoint/2010/main" Requires="p14">
      <p:transition p14:dur="0" advTm="10000">
        <p:sndAc>
          <p:stSnd>
            <p:snd r:embed="rId3" name="chimes.wav"/>
          </p:stSnd>
        </p:sndAc>
      </p:transition>
    </mc:Choice>
    <mc:Fallback>
      <p:transition advTm="10000">
        <p:sndAc>
          <p:stSnd>
            <p:snd r:embed="rId1" name="chimes.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21.03.2020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 xmlns:p14="http://schemas.microsoft.com/office/powerpoint/2010/main" val="2082967187"/>
      </p:ext>
    </p:extLst>
  </p:cSld>
  <p:clrMapOvr>
    <a:masterClrMapping/>
  </p:clrMapOvr>
  <mc:AlternateContent xmlns:mc="http://schemas.openxmlformats.org/markup-compatibility/2006">
    <mc:Choice xmlns="" xmlns:p14="http://schemas.microsoft.com/office/powerpoint/2010/main" Requires="p14">
      <p:transition p14:dur="0" advTm="10000">
        <p:sndAc>
          <p:stSnd>
            <p:snd r:embed="rId3" name="chimes.wav"/>
          </p:stSnd>
        </p:sndAc>
      </p:transition>
    </mc:Choice>
    <mc:Fallback>
      <p:transition advTm="10000">
        <p:sndAc>
          <p:stSnd>
            <p:snd r:embed="rId1" name="chimes.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21.03.2020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 xmlns:p14="http://schemas.microsoft.com/office/powerpoint/2010/main" val="2581778546"/>
      </p:ext>
    </p:extLst>
  </p:cSld>
  <p:clrMapOvr>
    <a:masterClrMapping/>
  </p:clrMapOvr>
  <mc:AlternateContent xmlns:mc="http://schemas.openxmlformats.org/markup-compatibility/2006">
    <mc:Choice xmlns="" xmlns:p14="http://schemas.microsoft.com/office/powerpoint/2010/main" Requires="p14">
      <p:transition p14:dur="0" advTm="10000">
        <p:sndAc>
          <p:stSnd>
            <p:snd r:embed="rId3" name="chimes.wav"/>
          </p:stSnd>
        </p:sndAc>
      </p:transition>
    </mc:Choice>
    <mc:Fallback>
      <p:transition advTm="10000">
        <p:sndAc>
          <p:stSnd>
            <p:snd r:embed="rId1" name="chimes.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21.03.2020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 xmlns:p14="http://schemas.microsoft.com/office/powerpoint/2010/main" val="2505365297"/>
      </p:ext>
    </p:extLst>
  </p:cSld>
  <p:clrMapOvr>
    <a:masterClrMapping/>
  </p:clrMapOvr>
  <mc:AlternateContent xmlns:mc="http://schemas.openxmlformats.org/markup-compatibility/2006">
    <mc:Choice xmlns="" xmlns:p14="http://schemas.microsoft.com/office/powerpoint/2010/main" Requires="p14">
      <p:transition p14:dur="0" advTm="10000">
        <p:sndAc>
          <p:stSnd>
            <p:snd r:embed="rId3" name="chimes.wav"/>
          </p:stSnd>
        </p:sndAc>
      </p:transition>
    </mc:Choice>
    <mc:Fallback>
      <p:transition advTm="10000">
        <p:sndAc>
          <p:stSnd>
            <p:snd r:embed="rId1" name="chimes.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21.03.2020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extLst>
      <p:ext uri="{BB962C8B-B14F-4D97-AF65-F5344CB8AC3E}">
        <p14:creationId xmlns="" xmlns:p14="http://schemas.microsoft.com/office/powerpoint/2010/main" val="222012922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mc:Choice xmlns="" xmlns:p14="http://schemas.microsoft.com/office/powerpoint/2010/main" Requires="p14">
      <p:transition p14:dur="0" advTm="10000">
        <p:sndAc>
          <p:stSnd>
            <p:snd r:embed="rId14" name="chimes.wav"/>
          </p:stSnd>
        </p:sndAc>
      </p:transition>
    </mc:Choice>
    <mc:Fallback>
      <p:transition advTm="10000">
        <p:sndAc>
          <p:stSnd>
            <p:snd r:embed="rId13" name="chimes.wav"/>
          </p:stSnd>
        </p:sndAc>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1.wav"/><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2.png"/><Relationship Id="rId5" Type="http://schemas.microsoft.com/office/2007/relationships/media" Target="../media/media1.mp3"/><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1.wav"/><Relationship Id="rId1" Type="http://schemas.openxmlformats.org/officeDocument/2006/relationships/slideLayout" Target="../slideLayouts/slideLayout8.xml"/><Relationship Id="rId4" Type="http://schemas.openxmlformats.org/officeDocument/2006/relationships/audio" Target="../media/audio11.wav"/></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1.wav"/></Relationships>
</file>

<file path=ppt/slides/_rels/slide12.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notesSlide" Target="../notesSlides/notesSlide1.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microsoft.com/office/2007/relationships/media" Target="../media/media3.mp3"/><Relationship Id="rId5" Type="http://schemas.openxmlformats.org/officeDocument/2006/relationships/image" Target="../media/image14.jpeg"/><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8.xml"/><Relationship Id="rId4" Type="http://schemas.openxmlformats.org/officeDocument/2006/relationships/audio" Target="../media/audio11.wav"/></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1.wav"/><Relationship Id="rId1" Type="http://schemas.openxmlformats.org/officeDocument/2006/relationships/slideLayout" Target="../slideLayouts/slideLayout8.xml"/><Relationship Id="rId4" Type="http://schemas.openxmlformats.org/officeDocument/2006/relationships/audio" Target="../media/audio11.wav"/></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8.xml"/><Relationship Id="rId4" Type="http://schemas.openxmlformats.org/officeDocument/2006/relationships/audio" Target="../media/audio11.wav"/></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8.xml"/><Relationship Id="rId4" Type="http://schemas.openxmlformats.org/officeDocument/2006/relationships/audio" Target="../media/audio11.wav"/></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1.wav"/><Relationship Id="rId2" Type="http://schemas.openxmlformats.org/officeDocument/2006/relationships/slideLayout" Target="../slideLayouts/slideLayout8.xml"/><Relationship Id="rId1" Type="http://schemas.openxmlformats.org/officeDocument/2006/relationships/video" Target="NULL" TargetMode="External"/><Relationship Id="rId6" Type="http://schemas.openxmlformats.org/officeDocument/2006/relationships/image" Target="../media/image2.png"/><Relationship Id="rId5" Type="http://schemas.microsoft.com/office/2007/relationships/media" Target="../media/media2.mp3"/><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8.xml"/><Relationship Id="rId5" Type="http://schemas.openxmlformats.org/officeDocument/2006/relationships/audio" Target="../media/audio11.wav"/><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1.wav"/><Relationship Id="rId1" Type="http://schemas.openxmlformats.org/officeDocument/2006/relationships/slideLayout" Target="../slideLayouts/slideLayout8.xml"/><Relationship Id="rId4" Type="http://schemas.openxmlformats.org/officeDocument/2006/relationships/audio" Target="../media/audio11.wav"/></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8.xml"/><Relationship Id="rId4" Type="http://schemas.openxmlformats.org/officeDocument/2006/relationships/audio" Target="../media/audio1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2072612" y="404664"/>
            <a:ext cx="6315811" cy="38815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251520" y="4357695"/>
            <a:ext cx="8640960" cy="2308324"/>
          </a:xfrm>
          <a:prstGeom prst="rect">
            <a:avLst/>
          </a:prstGeom>
          <a:noFill/>
        </p:spPr>
        <p:txBody>
          <a:bodyPr wrap="square" rtlCol="0">
            <a:spAutoFit/>
          </a:bodyPr>
          <a:lstStyle/>
          <a:p>
            <a:r>
              <a:rPr lang="ru-RU" sz="3600" dirty="0" smtClean="0"/>
              <a:t>Осторожно трёхлетки -  кризис  трех лет!</a:t>
            </a:r>
          </a:p>
          <a:p>
            <a:endParaRPr lang="ru-RU" sz="3600" dirty="0" smtClean="0"/>
          </a:p>
          <a:p>
            <a:endParaRPr lang="ru-RU" sz="3600" dirty="0" smtClean="0"/>
          </a:p>
          <a:p>
            <a:endParaRPr lang="ru-RU" sz="3600" dirty="0"/>
          </a:p>
        </p:txBody>
      </p:sp>
      <p:pic>
        <p:nvPicPr>
          <p:cNvPr id="3" name="burak_yeter_feat_danelle_sadoval_-_tuesday_(zv.fm)">
            <a:hlinkClick r:id="" action="ppaction://media"/>
          </p:cNvPr>
          <p:cNvPicPr>
            <a:picLocks noChangeAspect="1"/>
          </p:cNvPicPr>
          <p:nvPr>
            <a:videoFile r:link="rId1"/>
            <p:extLst>
              <p:ext uri="{DAA4B4D4-6D71-4841-9C94-3DE7FCFB9230}">
                <p14:media xmlns="" xmlns:p14="http://schemas.microsoft.com/office/powerpoint/2010/main" r:embed="rId5"/>
              </p:ext>
            </p:extLst>
          </p:nvPr>
        </p:nvPicPr>
        <p:blipFill>
          <a:blip r:embed="rId6" cstate="print"/>
          <a:stretch>
            <a:fillRect/>
          </a:stretch>
        </p:blipFill>
        <p:spPr>
          <a:xfrm>
            <a:off x="251520" y="260648"/>
            <a:ext cx="609600" cy="609600"/>
          </a:xfrm>
          <a:prstGeom prst="rect">
            <a:avLst/>
          </a:prstGeom>
        </p:spPr>
      </p:pic>
      <p:sp>
        <p:nvSpPr>
          <p:cNvPr id="6" name="Прямоугольник 5"/>
          <p:cNvSpPr/>
          <p:nvPr/>
        </p:nvSpPr>
        <p:spPr>
          <a:xfrm>
            <a:off x="714348" y="5000636"/>
            <a:ext cx="7500990" cy="1538883"/>
          </a:xfrm>
          <a:prstGeom prst="rect">
            <a:avLst/>
          </a:prstGeom>
        </p:spPr>
        <p:txBody>
          <a:bodyPr wrap="square">
            <a:spAutoFit/>
          </a:bodyPr>
          <a:lstStyle/>
          <a:p>
            <a:pPr algn="ctr"/>
            <a:r>
              <a:rPr lang="ru-RU" sz="2000" dirty="0" smtClean="0"/>
              <a:t>Консультация для родителей </a:t>
            </a:r>
            <a:br>
              <a:rPr lang="ru-RU" sz="2000" dirty="0" smtClean="0"/>
            </a:br>
            <a:endParaRPr lang="ru-RU" sz="2000" dirty="0" smtClean="0"/>
          </a:p>
          <a:p>
            <a:r>
              <a:rPr lang="ru-RU" dirty="0" smtClean="0"/>
              <a:t>выполнил и составил: </a:t>
            </a:r>
          </a:p>
          <a:p>
            <a:r>
              <a:rPr lang="ru-RU" dirty="0" smtClean="0"/>
              <a:t>воспитатель </a:t>
            </a:r>
            <a:r>
              <a:rPr lang="ru-RU" dirty="0" err="1" smtClean="0"/>
              <a:t>Юртаева</a:t>
            </a:r>
            <a:r>
              <a:rPr lang="ru-RU" dirty="0" smtClean="0"/>
              <a:t> Олеся Викторовна</a:t>
            </a:r>
            <a:br>
              <a:rPr lang="ru-RU" dirty="0" smtClean="0"/>
            </a:br>
            <a:r>
              <a:rPr lang="ru-RU" dirty="0" smtClean="0"/>
              <a:t>Ноябрь, 2019г.</a:t>
            </a:r>
            <a:endParaRPr lang="ru-RU" dirty="0"/>
          </a:p>
        </p:txBody>
      </p:sp>
    </p:spTree>
    <p:extLst>
      <p:ext uri="{BB962C8B-B14F-4D97-AF65-F5344CB8AC3E}">
        <p14:creationId xmlns="" xmlns:p14="http://schemas.microsoft.com/office/powerpoint/2010/main" val="86101473"/>
      </p:ext>
    </p:extLst>
  </p:cSld>
  <p:clrMapOvr>
    <a:masterClrMapping/>
  </p:clrMapOvr>
  <mc:AlternateContent xmlns:mc="http://schemas.openxmlformats.org/markup-compatibility/2006">
    <mc:Choice xmlns="" xmlns:p14="http://schemas.microsoft.com/office/powerpoint/2010/main" Requires="p14">
      <p:transition p14:dur="0" advTm="10000">
        <p:sndAc>
          <p:stSnd>
            <p:snd r:embed="rId7" name="chimes.wav"/>
          </p:stSnd>
        </p:sndAc>
      </p:transition>
    </mc:Choice>
    <mc:Fallback>
      <p:transition advTm="10000">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anim calcmode="lin" valueType="num">
                                      <p:cBhvr>
                                        <p:cTn id="12" dur="2000" fill="hold"/>
                                        <p:tgtEl>
                                          <p:spTgt spid="4"/>
                                        </p:tgtEl>
                                        <p:attrNameLst>
                                          <p:attrName>ppt_w</p:attrName>
                                        </p:attrNameLst>
                                      </p:cBhvr>
                                      <p:tavLst>
                                        <p:tav tm="0" fmla="#ppt_w*sin(2.5*pi*$)">
                                          <p:val>
                                            <p:fltVal val="0"/>
                                          </p:val>
                                        </p:tav>
                                        <p:tav tm="100000">
                                          <p:val>
                                            <p:fltVal val="1"/>
                                          </p:val>
                                        </p:tav>
                                      </p:tavLst>
                                    </p:anim>
                                    <p:anim calcmode="lin" valueType="num">
                                      <p:cBhvr>
                                        <p:cTn id="13"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45976" fill="hold"/>
                                        <p:tgtEl>
                                          <p:spTgt spid="3"/>
                                        </p:tgtEl>
                                      </p:cBhvr>
                                    </p:cmd>
                                  </p:childTnLst>
                                </p:cTn>
                              </p:par>
                            </p:childTnLst>
                          </p:cTn>
                        </p:par>
                      </p:childTnLst>
                    </p:cTn>
                  </p:par>
                </p:childTnLst>
              </p:cTn>
              <p:nextCondLst>
                <p:cond evt="onClick" delay="0">
                  <p:tgtEl>
                    <p:spTgt spid="3"/>
                  </p:tgtEl>
                </p:cond>
              </p:nextCondLst>
            </p:seq>
            <p:video>
              <p:cMediaNode vol="80000">
                <p:cTn id="19" fill="hold" display="0">
                  <p:stCondLst>
                    <p:cond delay="indefinite"/>
                  </p:stCondLst>
                  <p:endCondLst>
                    <p:cond evt="onStopAudio" delay="0">
                      <p:tgtEl>
                        <p:sldTgt/>
                      </p:tgtEl>
                    </p:cond>
                  </p:endCondLst>
                </p:cTn>
                <p:tgtEl>
                  <p:spTgt spid="3"/>
                </p:tgtEl>
              </p:cMediaNode>
            </p:video>
          </p:childTnLst>
        </p:cTn>
      </p:par>
    </p:tnLst>
    <p:bldLst>
      <p:bldP spid="4" grpId="0"/>
      <p:bldP spid="4"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4000" dirty="0"/>
              <a:t>Деспотизм</a:t>
            </a:r>
            <a:br>
              <a:rPr lang="ru-RU" sz="4000" dirty="0"/>
            </a:br>
            <a:endParaRPr lang="ru-RU" sz="4000" dirty="0"/>
          </a:p>
        </p:txBody>
      </p:sp>
      <p:sp>
        <p:nvSpPr>
          <p:cNvPr id="3" name="Объект 2"/>
          <p:cNvSpPr>
            <a:spLocks noGrp="1"/>
          </p:cNvSpPr>
          <p:nvPr>
            <p:ph idx="1"/>
          </p:nvPr>
        </p:nvSpPr>
        <p:spPr>
          <a:xfrm>
            <a:off x="3275856" y="273050"/>
            <a:ext cx="5760640" cy="6584950"/>
          </a:xfrm>
        </p:spPr>
        <p:txBody>
          <a:bodyPr>
            <a:noAutofit/>
          </a:bodyPr>
          <a:lstStyle/>
          <a:p>
            <a:pPr algn="ctr"/>
            <a:r>
              <a:rPr lang="ru-RU" sz="3000" dirty="0"/>
              <a:t> Еще недавно ласковый, малыш в возрасте трех лет нередко превращается в самого настоящего семейного деспота. Он диктует всем окружающим нормы и правила поведения: чем его кормить, во что одевать, кому можно выходить из комнаты, а кому нельзя, что делать одним членам семьи, а что остальным. В случае, если в семье есть еще дети, деспотизм начинает принимать черты обостренной </a:t>
            </a:r>
            <a:r>
              <a:rPr lang="ru-RU" sz="3000" dirty="0" smtClean="0"/>
              <a:t>ревности.</a:t>
            </a:r>
            <a:endParaRPr lang="ru-RU" sz="3000" dirty="0"/>
          </a:p>
        </p:txBody>
      </p:sp>
      <p:sp>
        <p:nvSpPr>
          <p:cNvPr id="4" name="Текст 3"/>
          <p:cNvSpPr>
            <a:spLocks noGrp="1"/>
          </p:cNvSpPr>
          <p:nvPr>
            <p:ph type="body" sz="half" idx="2"/>
          </p:nvPr>
        </p:nvSpPr>
        <p:spPr/>
        <p:txBody>
          <a:bodyPr/>
          <a:lstStyle/>
          <a:p>
            <a:endParaRPr lang="ru-RU" dirty="0"/>
          </a:p>
        </p:txBody>
      </p:sp>
      <p:pic>
        <p:nvPicPr>
          <p:cNvPr id="5" name="Рисунок 4"/>
          <p:cNvPicPr>
            <a:picLocks noChangeAspect="1"/>
          </p:cNvPicPr>
          <p:nvPr/>
        </p:nvPicPr>
        <p:blipFill rotWithShape="1">
          <a:blip r:embed="rId3">
            <a:extLst>
              <a:ext uri="{28A0092B-C50C-407E-A947-70E740481C1C}">
                <a14:useLocalDpi xmlns="" xmlns:a14="http://schemas.microsoft.com/office/drawing/2010/main" val="0"/>
              </a:ext>
            </a:extLst>
          </a:blip>
          <a:srcRect r="66152"/>
          <a:stretch/>
        </p:blipFill>
        <p:spPr>
          <a:xfrm>
            <a:off x="179513" y="980728"/>
            <a:ext cx="1769060" cy="5616624"/>
          </a:xfrm>
          <a:prstGeom prst="rect">
            <a:avLst/>
          </a:prstGeom>
        </p:spPr>
      </p:pic>
      <p:pic>
        <p:nvPicPr>
          <p:cNvPr id="6" name="Рисунок 5"/>
          <p:cNvPicPr>
            <a:picLocks noChangeAspect="1"/>
          </p:cNvPicPr>
          <p:nvPr/>
        </p:nvPicPr>
        <p:blipFill rotWithShape="1">
          <a:blip r:embed="rId3">
            <a:extLst>
              <a:ext uri="{28A0092B-C50C-407E-A947-70E740481C1C}">
                <a14:useLocalDpi xmlns="" xmlns:a14="http://schemas.microsoft.com/office/drawing/2010/main" val="0"/>
              </a:ext>
            </a:extLst>
          </a:blip>
          <a:srcRect l="66457"/>
          <a:stretch/>
        </p:blipFill>
        <p:spPr>
          <a:xfrm>
            <a:off x="1948574" y="980728"/>
            <a:ext cx="1772634" cy="5616624"/>
          </a:xfrm>
          <a:prstGeom prst="rect">
            <a:avLst/>
          </a:prstGeom>
        </p:spPr>
      </p:pic>
    </p:spTree>
    <p:extLst>
      <p:ext uri="{BB962C8B-B14F-4D97-AF65-F5344CB8AC3E}">
        <p14:creationId xmlns="" xmlns:p14="http://schemas.microsoft.com/office/powerpoint/2010/main" val="1150475523"/>
      </p:ext>
    </p:extLst>
  </p:cSld>
  <p:clrMapOvr>
    <a:masterClrMapping/>
  </p:clrMapOvr>
  <mc:AlternateContent xmlns:mc="http://schemas.openxmlformats.org/markup-compatibility/2006">
    <mc:Choice xmlns="" xmlns:p14="http://schemas.microsoft.com/office/powerpoint/2010/main" Requires="p14">
      <p:transition p14:dur="0" advTm="10000">
        <p:sndAc>
          <p:stSnd>
            <p:snd r:embed="rId4" name="chimes.wav"/>
          </p:stSnd>
        </p:sndAc>
      </p:transition>
    </mc:Choice>
    <mc:Fallback>
      <p:transition advTm="10000">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3">
                                            <p:txEl>
                                              <p:pRg st="0" end="0"/>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grpId="1" nodeType="clickEffect">
                                  <p:stCondLst>
                                    <p:cond delay="0"/>
                                  </p:stCondLst>
                                  <p:iterate type="lt">
                                    <p:tmPct val="4000"/>
                                  </p:iterate>
                                  <p:childTnLst>
                                    <p:set>
                                      <p:cBhvr override="childStyle">
                                        <p:cTn id="10" dur="500" fill="hold"/>
                                        <p:tgtEl>
                                          <p:spTgt spid="3">
                                            <p:txEl>
                                              <p:pRg st="0" end="0"/>
                                            </p:txEl>
                                          </p:spTgt>
                                        </p:tgtEl>
                                        <p:attrNameLst>
                                          <p:attrName>style.textDecorationUnderline</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2"/>
                                        </p:tgtEl>
                                      </p:cBhvr>
                                    </p:animEffect>
                                    <p:set>
                                      <p:cBhvr>
                                        <p:cTn id="15" dur="1" fill="hold">
                                          <p:stCondLst>
                                            <p:cond delay="19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4" presetClass="exit" presetSubtype="10" fill="hold" grpId="1" nodeType="clickEffect">
                                  <p:stCondLst>
                                    <p:cond delay="0"/>
                                  </p:stCondLst>
                                  <p:childTnLst>
                                    <p:animEffect transition="out" filter="randombar(horizontal)">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grpId="2"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2000"/>
                                        <p:tgtEl>
                                          <p:spTgt spid="2"/>
                                        </p:tgtEl>
                                      </p:cBhvr>
                                    </p:animEffect>
                                    <p:anim calcmode="lin" valueType="num">
                                      <p:cBhvr>
                                        <p:cTn id="26" dur="2000" fill="hold"/>
                                        <p:tgtEl>
                                          <p:spTgt spid="2"/>
                                        </p:tgtEl>
                                        <p:attrNameLst>
                                          <p:attrName>ppt_w</p:attrName>
                                        </p:attrNameLst>
                                      </p:cBhvr>
                                      <p:tavLst>
                                        <p:tav tm="0" fmla="#ppt_w*sin(2.5*pi*$)">
                                          <p:val>
                                            <p:fltVal val="0"/>
                                          </p:val>
                                        </p:tav>
                                        <p:tav tm="100000">
                                          <p:val>
                                            <p:fltVal val="1"/>
                                          </p:val>
                                        </p:tav>
                                      </p:tavLst>
                                    </p:anim>
                                    <p:anim calcmode="lin" valueType="num">
                                      <p:cBhvr>
                                        <p:cTn id="27"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3" grpId="0" build="p"/>
      <p:bldP spid="3" grpI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9512" y="476672"/>
            <a:ext cx="8420960" cy="830997"/>
          </a:xfrm>
          <a:prstGeom prst="rect">
            <a:avLst/>
          </a:prstGeom>
          <a:noFill/>
        </p:spPr>
        <p:txBody>
          <a:bodyPr wrap="none" rtlCol="0">
            <a:spAutoFit/>
          </a:bodyPr>
          <a:lstStyle/>
          <a:p>
            <a:r>
              <a:rPr lang="ru-RU" sz="4800" dirty="0" smtClean="0">
                <a:solidFill>
                  <a:srgbClr val="00B050"/>
                </a:solidFill>
              </a:rPr>
              <a:t>«Тяжело в ученье, легко в бою»</a:t>
            </a:r>
            <a:endParaRPr lang="ru-RU" sz="4800" dirty="0">
              <a:solidFill>
                <a:srgbClr val="00B050"/>
              </a:solidFill>
            </a:endParaRPr>
          </a:p>
        </p:txBody>
      </p:sp>
      <p:sp>
        <p:nvSpPr>
          <p:cNvPr id="6" name="TextBox 5"/>
          <p:cNvSpPr txBox="1"/>
          <p:nvPr/>
        </p:nvSpPr>
        <p:spPr>
          <a:xfrm>
            <a:off x="395537" y="1628800"/>
            <a:ext cx="4968551" cy="5632311"/>
          </a:xfrm>
          <a:prstGeom prst="rect">
            <a:avLst/>
          </a:prstGeom>
          <a:noFill/>
        </p:spPr>
        <p:txBody>
          <a:bodyPr wrap="square" rtlCol="0">
            <a:spAutoFit/>
          </a:bodyPr>
          <a:lstStyle/>
          <a:p>
            <a:pPr marL="342900" indent="-342900">
              <a:buAutoNum type="arabicPeriod"/>
            </a:pPr>
            <a:r>
              <a:rPr lang="ru-RU" sz="4000" b="1" dirty="0" smtClean="0"/>
              <a:t>Спокойствие, только спокойствие!</a:t>
            </a:r>
          </a:p>
          <a:p>
            <a:pPr marL="342900" indent="-342900">
              <a:buAutoNum type="arabicPeriod"/>
            </a:pPr>
            <a:r>
              <a:rPr lang="ru-RU" sz="4000" b="1" dirty="0" smtClean="0"/>
              <a:t>Метод проб и ошибок.</a:t>
            </a:r>
          </a:p>
          <a:p>
            <a:pPr marL="342900" indent="-342900">
              <a:buAutoNum type="arabicPeriod"/>
            </a:pPr>
            <a:r>
              <a:rPr lang="ru-RU" sz="4000" b="1" dirty="0" smtClean="0"/>
              <a:t>Свобода выбора.</a:t>
            </a:r>
          </a:p>
          <a:p>
            <a:pPr marL="342900" indent="-342900">
              <a:buAutoNum type="arabicPeriod"/>
            </a:pPr>
            <a:r>
              <a:rPr lang="ru-RU" sz="4000" b="1" dirty="0" smtClean="0"/>
              <a:t>Что наша жизнь? Игра!</a:t>
            </a:r>
          </a:p>
          <a:p>
            <a:pPr marL="342900" indent="-342900">
              <a:buAutoNum type="arabicPeriod"/>
            </a:pPr>
            <a:endParaRPr lang="ru-RU" sz="4000" b="1" dirty="0"/>
          </a:p>
        </p:txBody>
      </p:sp>
      <p:pic>
        <p:nvPicPr>
          <p:cNvPr id="2050"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572000" y="1583454"/>
            <a:ext cx="4464496" cy="504825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246921582"/>
      </p:ext>
    </p:extLst>
  </p:cSld>
  <p:clrMapOvr>
    <a:masterClrMapping/>
  </p:clrMapOvr>
  <mc:AlternateContent xmlns:mc="http://schemas.openxmlformats.org/markup-compatibility/2006">
    <mc:Choice xmlns="" xmlns:p14="http://schemas.microsoft.com/office/powerpoint/2010/main" Requires="p14">
      <p:transition p14:dur="0" advTm="10000">
        <p:sndAc>
          <p:stSnd>
            <p:snd r:embed="rId4" name="chimes.wav"/>
          </p:stSnd>
        </p:sndAc>
      </p:transition>
    </mc:Choice>
    <mc:Fallback>
      <p:transition advTm="10000">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6"/>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1" nodeType="clickEffect">
                                  <p:stCondLst>
                                    <p:cond delay="0"/>
                                  </p:stCondLst>
                                  <p:iterate type="lt">
                                    <p:tmPct val="0"/>
                                  </p:iterate>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1000"/>
                                        <p:tgtEl>
                                          <p:spTgt spid="2050"/>
                                        </p:tgtEl>
                                      </p:cBhvr>
                                    </p:animEffect>
                                    <p:anim calcmode="lin" valueType="num">
                                      <p:cBhvr>
                                        <p:cTn id="21" dur="1000" fill="hold"/>
                                        <p:tgtEl>
                                          <p:spTgt spid="2050"/>
                                        </p:tgtEl>
                                        <p:attrNameLst>
                                          <p:attrName>ppt_x</p:attrName>
                                        </p:attrNameLst>
                                      </p:cBhvr>
                                      <p:tavLst>
                                        <p:tav tm="0">
                                          <p:val>
                                            <p:strVal val="#ppt_x"/>
                                          </p:val>
                                        </p:tav>
                                        <p:tav tm="100000">
                                          <p:val>
                                            <p:strVal val="#ppt_x"/>
                                          </p:val>
                                        </p:tav>
                                      </p:tavLst>
                                    </p:anim>
                                    <p:anim calcmode="lin" valueType="num">
                                      <p:cBhvr>
                                        <p:cTn id="22"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0" y="260648"/>
            <a:ext cx="4211960" cy="6336704"/>
          </a:xfrm>
          <a:prstGeom prst="rect">
            <a:avLst/>
          </a:prstGeom>
        </p:spPr>
      </p:pic>
      <p:sp>
        <p:nvSpPr>
          <p:cNvPr id="3" name="TextBox 2"/>
          <p:cNvSpPr txBox="1"/>
          <p:nvPr/>
        </p:nvSpPr>
        <p:spPr>
          <a:xfrm>
            <a:off x="3347864" y="260648"/>
            <a:ext cx="5796136" cy="954107"/>
          </a:xfrm>
          <a:prstGeom prst="rect">
            <a:avLst/>
          </a:prstGeom>
          <a:noFill/>
        </p:spPr>
        <p:txBody>
          <a:bodyPr wrap="square" rtlCol="0">
            <a:spAutoFit/>
          </a:bodyPr>
          <a:lstStyle/>
          <a:p>
            <a:r>
              <a:rPr lang="ru-RU" sz="2800" dirty="0" smtClean="0">
                <a:solidFill>
                  <a:srgbClr val="00B050"/>
                </a:solidFill>
              </a:rPr>
              <a:t>17 способов избежать конфликтов </a:t>
            </a:r>
          </a:p>
          <a:p>
            <a:r>
              <a:rPr lang="ru-RU" sz="2800" dirty="0" smtClean="0">
                <a:solidFill>
                  <a:srgbClr val="00B050"/>
                </a:solidFill>
              </a:rPr>
              <a:t> и  наладить отношения с ребенком.</a:t>
            </a:r>
            <a:endParaRPr lang="ru-RU" sz="2800" dirty="0">
              <a:solidFill>
                <a:srgbClr val="00B050"/>
              </a:solidFill>
            </a:endParaRPr>
          </a:p>
        </p:txBody>
      </p:sp>
      <p:sp>
        <p:nvSpPr>
          <p:cNvPr id="4" name="TextBox 3"/>
          <p:cNvSpPr txBox="1"/>
          <p:nvPr/>
        </p:nvSpPr>
        <p:spPr>
          <a:xfrm>
            <a:off x="3923928" y="1484784"/>
            <a:ext cx="4948406" cy="5601533"/>
          </a:xfrm>
          <a:prstGeom prst="rect">
            <a:avLst/>
          </a:prstGeom>
          <a:noFill/>
        </p:spPr>
        <p:txBody>
          <a:bodyPr wrap="none" rtlCol="0">
            <a:spAutoFit/>
          </a:bodyPr>
          <a:lstStyle/>
          <a:p>
            <a:r>
              <a:rPr lang="ru-RU" sz="2000" b="1" dirty="0" smtClean="0"/>
              <a:t>1.  Игнорируйте неправильное поведение!</a:t>
            </a:r>
          </a:p>
          <a:p>
            <a:pPr marL="342900" indent="-342900">
              <a:buAutoNum type="arabicPeriod" startAt="2"/>
            </a:pPr>
            <a:r>
              <a:rPr lang="ru-RU" sz="2000" b="1" dirty="0" smtClean="0"/>
              <a:t>Уходите!</a:t>
            </a:r>
          </a:p>
          <a:p>
            <a:pPr marL="342900" indent="-342900">
              <a:buAutoNum type="arabicPeriod" startAt="2"/>
            </a:pPr>
            <a:r>
              <a:rPr lang="ru-RU" sz="2000" b="1" dirty="0" smtClean="0"/>
              <a:t>Используйте отвлекающий маневр.</a:t>
            </a:r>
          </a:p>
          <a:p>
            <a:pPr marL="342900" indent="-342900">
              <a:buAutoNum type="arabicPeriod" startAt="2"/>
            </a:pPr>
            <a:r>
              <a:rPr lang="ru-RU" sz="2000" b="1" dirty="0" smtClean="0"/>
              <a:t>Смена обстановки.</a:t>
            </a:r>
          </a:p>
          <a:p>
            <a:pPr marL="342900" indent="-342900">
              <a:buAutoNum type="arabicPeriod" startAt="2"/>
            </a:pPr>
            <a:r>
              <a:rPr lang="ru-RU" sz="2000" b="1" dirty="0" smtClean="0"/>
              <a:t>Используйте замену.</a:t>
            </a:r>
          </a:p>
          <a:p>
            <a:pPr marL="342900" indent="-342900">
              <a:buAutoNum type="arabicPeriod" startAt="2"/>
            </a:pPr>
            <a:r>
              <a:rPr lang="ru-RU" sz="2000" b="1" dirty="0" smtClean="0"/>
              <a:t>Крепкие объятья.</a:t>
            </a:r>
          </a:p>
          <a:p>
            <a:pPr marL="342900" indent="-342900">
              <a:buAutoNum type="arabicPeriod" startAt="2"/>
            </a:pPr>
            <a:r>
              <a:rPr lang="ru-RU" sz="2000" b="1" dirty="0" smtClean="0"/>
              <a:t>Находите плюсы!</a:t>
            </a:r>
          </a:p>
          <a:p>
            <a:pPr marL="342900" indent="-342900">
              <a:buAutoNum type="arabicPeriod" startAt="2"/>
            </a:pPr>
            <a:r>
              <a:rPr lang="ru-RU" sz="2000" b="1" dirty="0" smtClean="0"/>
              <a:t>Предложение выбора.</a:t>
            </a:r>
          </a:p>
          <a:p>
            <a:pPr marL="342900" indent="-342900">
              <a:buAutoNum type="arabicPeriod" startAt="2"/>
            </a:pPr>
            <a:r>
              <a:rPr lang="ru-RU" sz="2000" b="1" dirty="0" smtClean="0"/>
              <a:t>Не забывайте про чувство юмора.</a:t>
            </a:r>
          </a:p>
          <a:p>
            <a:pPr marL="342900" indent="-342900">
              <a:buAutoNum type="arabicPeriod" startAt="2"/>
            </a:pPr>
            <a:r>
              <a:rPr lang="ru-RU" sz="2000" b="1" dirty="0" smtClean="0"/>
              <a:t>Учите на личном примере.</a:t>
            </a:r>
          </a:p>
          <a:p>
            <a:pPr marL="342900" indent="-342900">
              <a:buAutoNum type="arabicPeriod" startAt="2"/>
            </a:pPr>
            <a:r>
              <a:rPr lang="ru-RU" sz="2000" b="1" dirty="0" smtClean="0"/>
              <a:t>Все по порядку.</a:t>
            </a:r>
          </a:p>
          <a:p>
            <a:pPr marL="342900" indent="-342900">
              <a:buAutoNum type="arabicPeriod" startAt="2"/>
            </a:pPr>
            <a:r>
              <a:rPr lang="ru-RU" sz="2000" b="1" dirty="0" smtClean="0"/>
              <a:t>Давайте ясные и конкретные указания</a:t>
            </a:r>
          </a:p>
          <a:p>
            <a:pPr marL="342900" indent="-342900">
              <a:buAutoNum type="arabicPeriod" startAt="2"/>
            </a:pPr>
            <a:r>
              <a:rPr lang="ru-RU" sz="2000" b="1" dirty="0" smtClean="0"/>
              <a:t>Правильно используйте язык жестов.</a:t>
            </a:r>
          </a:p>
          <a:p>
            <a:pPr marL="342900" indent="-342900">
              <a:buAutoNum type="arabicPeriod" startAt="2"/>
            </a:pPr>
            <a:r>
              <a:rPr lang="ru-RU" sz="2000" b="1" dirty="0" smtClean="0"/>
              <a:t>Нет значит «нет»!</a:t>
            </a:r>
          </a:p>
          <a:p>
            <a:pPr marL="342900" indent="-342900">
              <a:buAutoNum type="arabicPeriod" startAt="2"/>
            </a:pPr>
            <a:r>
              <a:rPr lang="ru-RU" sz="2000" b="1" dirty="0" smtClean="0"/>
              <a:t>Разговаривайте с ребенком спокойно.</a:t>
            </a:r>
          </a:p>
          <a:p>
            <a:pPr marL="342900" indent="-342900">
              <a:buAutoNum type="arabicPeriod" startAt="2"/>
            </a:pPr>
            <a:r>
              <a:rPr lang="ru-RU" sz="2000" b="1" dirty="0" smtClean="0"/>
              <a:t>Учитесь слушать.</a:t>
            </a:r>
          </a:p>
          <a:p>
            <a:pPr marL="342900" indent="-342900">
              <a:buAutoNum type="arabicPeriod" startAt="2"/>
            </a:pPr>
            <a:r>
              <a:rPr lang="ru-RU" sz="2000" b="1" dirty="0" smtClean="0"/>
              <a:t>Угрожать нужно умеючи.</a:t>
            </a:r>
          </a:p>
          <a:p>
            <a:endParaRPr lang="ru-RU" dirty="0"/>
          </a:p>
        </p:txBody>
      </p:sp>
      <p:pic>
        <p:nvPicPr>
          <p:cNvPr id="5" name="iz_multfilma_masha_i_medved_-_pro_varene_(zaycev.net).mp3">
            <a:hlinkClick r:id="" action="ppaction://media"/>
          </p:cNvPr>
          <p:cNvPicPr>
            <a:picLocks noChangeAspect="1"/>
          </p:cNvPicPr>
          <p:nvPr>
            <a:videoFile r:link="rId1"/>
            <p:extLst>
              <p:ext uri="{DAA4B4D4-6D71-4841-9C94-3DE7FCFB9230}">
                <p14:media xmlns="" xmlns:p14="http://schemas.microsoft.com/office/powerpoint/2010/main" r:embed="rId6"/>
              </p:ext>
            </p:extLst>
          </p:nvPr>
        </p:nvPicPr>
        <p:blipFill>
          <a:blip r:embed="rId7" cstate="print"/>
          <a:stretch>
            <a:fillRect/>
          </a:stretch>
        </p:blipFill>
        <p:spPr>
          <a:xfrm>
            <a:off x="0" y="163905"/>
            <a:ext cx="609600" cy="609600"/>
          </a:xfrm>
          <a:prstGeom prst="rect">
            <a:avLst/>
          </a:prstGeom>
        </p:spPr>
      </p:pic>
    </p:spTree>
    <p:extLst>
      <p:ext uri="{BB962C8B-B14F-4D97-AF65-F5344CB8AC3E}">
        <p14:creationId xmlns="" xmlns:p14="http://schemas.microsoft.com/office/powerpoint/2010/main" val="3886496691"/>
      </p:ext>
    </p:extLst>
  </p:cSld>
  <p:clrMapOvr>
    <a:masterClrMapping/>
  </p:clrMapOvr>
  <mc:AlternateContent xmlns:mc="http://schemas.openxmlformats.org/markup-compatibility/2006">
    <mc:Choice xmlns="" xmlns:p14="http://schemas.microsoft.com/office/powerpoint/2010/main" Requires="p14">
      <p:transition p14:dur="0" advTm="10000">
        <p:sndAc>
          <p:stSnd>
            <p:snd r:embed="rId8" name="chimes.wav"/>
          </p:stSnd>
        </p:sndAc>
      </p:transition>
    </mc:Choice>
    <mc:Fallback>
      <p:transition advTm="10000">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94171" fill="hold"/>
                                        <p:tgtEl>
                                          <p:spTgt spid="5"/>
                                        </p:tgtEl>
                                      </p:cBhvr>
                                    </p:cmd>
                                  </p:childTnLst>
                                </p:cTn>
                              </p:par>
                            </p:childTnLst>
                          </p:cTn>
                        </p:par>
                      </p:childTnLst>
                    </p:cTn>
                  </p:par>
                </p:childTnLst>
              </p:cTn>
              <p:nextCondLst>
                <p:cond evt="onClick" delay="0">
                  <p:tgtEl>
                    <p:spTgt spid="5"/>
                  </p:tgtEl>
                </p:cond>
              </p:nextCondLst>
            </p:seq>
            <p:video>
              <p:cMediaNode vol="80000">
                <p:cTn id="16" fill="hold" display="0">
                  <p:stCondLst>
                    <p:cond delay="indefinite"/>
                  </p:stCondLst>
                  <p:endCondLst>
                    <p:cond evt="onStopAudio" delay="0">
                      <p:tgtEl>
                        <p:sldTgt/>
                      </p:tgtEl>
                    </p:cond>
                  </p:end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95536" y="620688"/>
            <a:ext cx="8496944" cy="923330"/>
          </a:xfrm>
          <a:prstGeom prst="rect">
            <a:avLst/>
          </a:prstGeom>
          <a:noFill/>
        </p:spPr>
        <p:txBody>
          <a:bodyPr wrap="square" rtlCol="0">
            <a:spAutoFit/>
          </a:bodyPr>
          <a:lstStyle/>
          <a:p>
            <a:r>
              <a:rPr lang="ru-RU" sz="5400" dirty="0" smtClean="0">
                <a:solidFill>
                  <a:srgbClr val="FF0000"/>
                </a:solidFill>
              </a:rPr>
              <a:t>Кризис трех лет – что это?</a:t>
            </a:r>
            <a:endParaRPr lang="ru-RU" sz="5400" dirty="0">
              <a:solidFill>
                <a:srgbClr val="FF0000"/>
              </a:solidFill>
            </a:endParaRPr>
          </a:p>
        </p:txBody>
      </p:sp>
      <p:sp>
        <p:nvSpPr>
          <p:cNvPr id="9" name="TextBox 8"/>
          <p:cNvSpPr txBox="1"/>
          <p:nvPr/>
        </p:nvSpPr>
        <p:spPr>
          <a:xfrm>
            <a:off x="3131840" y="2348880"/>
            <a:ext cx="5904656" cy="4401205"/>
          </a:xfrm>
          <a:prstGeom prst="rect">
            <a:avLst/>
          </a:prstGeom>
          <a:noFill/>
        </p:spPr>
        <p:txBody>
          <a:bodyPr wrap="square" rtlCol="0">
            <a:spAutoFit/>
          </a:bodyPr>
          <a:lstStyle/>
          <a:p>
            <a:pPr algn="ctr"/>
            <a:r>
              <a:rPr lang="ru-RU" sz="4000" dirty="0"/>
              <a:t>Пропустить его </a:t>
            </a:r>
            <a:endParaRPr lang="ru-RU" sz="4000" dirty="0" smtClean="0"/>
          </a:p>
          <a:p>
            <a:pPr algn="ctr"/>
            <a:r>
              <a:rPr lang="ru-RU" sz="4000" dirty="0" smtClean="0"/>
              <a:t>практически </a:t>
            </a:r>
            <a:r>
              <a:rPr lang="ru-RU" sz="4000" dirty="0"/>
              <a:t>невозможно. </a:t>
            </a:r>
            <a:endParaRPr lang="ru-RU" sz="4000" dirty="0" smtClean="0"/>
          </a:p>
          <a:p>
            <a:pPr algn="ctr"/>
            <a:r>
              <a:rPr lang="ru-RU" sz="4000" dirty="0" smtClean="0"/>
              <a:t>Послушный </a:t>
            </a:r>
            <a:r>
              <a:rPr lang="ru-RU" sz="4000" dirty="0"/>
              <a:t>трехлетка </a:t>
            </a:r>
            <a:r>
              <a:rPr lang="ru-RU" sz="4000" dirty="0" smtClean="0"/>
              <a:t>–</a:t>
            </a:r>
          </a:p>
          <a:p>
            <a:pPr algn="ctr"/>
            <a:r>
              <a:rPr lang="ru-RU" sz="4000" dirty="0" smtClean="0"/>
              <a:t> </a:t>
            </a:r>
            <a:r>
              <a:rPr lang="ru-RU" sz="4000" dirty="0"/>
              <a:t>явление почти такое же </a:t>
            </a:r>
            <a:endParaRPr lang="ru-RU" sz="4000" dirty="0" smtClean="0"/>
          </a:p>
          <a:p>
            <a:pPr algn="ctr"/>
            <a:r>
              <a:rPr lang="ru-RU" sz="4000" dirty="0" smtClean="0"/>
              <a:t>редкое,</a:t>
            </a:r>
          </a:p>
          <a:p>
            <a:pPr algn="ctr"/>
            <a:r>
              <a:rPr lang="ru-RU" sz="4000" dirty="0" smtClean="0"/>
              <a:t> </a:t>
            </a:r>
            <a:r>
              <a:rPr lang="ru-RU" sz="4000" dirty="0"/>
              <a:t>как и покладистый </a:t>
            </a:r>
            <a:endParaRPr lang="ru-RU" sz="4000" dirty="0" smtClean="0"/>
          </a:p>
          <a:p>
            <a:pPr algn="ctr"/>
            <a:r>
              <a:rPr lang="ru-RU" sz="4000" dirty="0" smtClean="0"/>
              <a:t>и </a:t>
            </a:r>
            <a:r>
              <a:rPr lang="ru-RU" sz="4000" dirty="0"/>
              <a:t>ласковый подросток. </a:t>
            </a:r>
          </a:p>
        </p:txBody>
      </p:sp>
      <p:sp>
        <p:nvSpPr>
          <p:cNvPr id="10" name="TextBox 9"/>
          <p:cNvSpPr txBox="1"/>
          <p:nvPr/>
        </p:nvSpPr>
        <p:spPr>
          <a:xfrm>
            <a:off x="2627784" y="1844824"/>
            <a:ext cx="6366038" cy="400110"/>
          </a:xfrm>
          <a:prstGeom prst="rect">
            <a:avLst/>
          </a:prstGeom>
          <a:noFill/>
        </p:spPr>
        <p:txBody>
          <a:bodyPr wrap="none" rtlCol="0">
            <a:spAutoFit/>
          </a:bodyPr>
          <a:lstStyle/>
          <a:p>
            <a:r>
              <a:rPr lang="ru-RU" sz="2000" b="1" dirty="0"/>
              <a:t> </a:t>
            </a:r>
            <a:r>
              <a:rPr lang="ru-RU" sz="2000" b="1" dirty="0" smtClean="0"/>
              <a:t>    </a:t>
            </a:r>
            <a:r>
              <a:rPr lang="ru-RU" sz="2000" b="1" u="sng" dirty="0" smtClean="0"/>
              <a:t>Давайте, </a:t>
            </a:r>
            <a:r>
              <a:rPr lang="ru-RU" sz="2000" b="1" u="sng" dirty="0" smtClean="0"/>
              <a:t>уважаемые родители, разбираться вместе!</a:t>
            </a:r>
          </a:p>
        </p:txBody>
      </p:sp>
      <p:pic>
        <p:nvPicPr>
          <p:cNvPr id="3" name="Объект 2"/>
          <p:cNvPicPr>
            <a:picLocks noGrp="1" noChangeAspect="1"/>
          </p:cNvPicPr>
          <p:nvPr>
            <p:ph idx="1"/>
          </p:nvPr>
        </p:nvPicPr>
        <p:blipFill>
          <a:blip r:embed="rId3">
            <a:extLst>
              <a:ext uri="{28A0092B-C50C-407E-A947-70E740481C1C}">
                <a14:useLocalDpi xmlns="" xmlns:a14="http://schemas.microsoft.com/office/drawing/2010/main" val="0"/>
              </a:ext>
            </a:extLst>
          </a:blip>
          <a:stretch>
            <a:fillRect/>
          </a:stretch>
        </p:blipFill>
        <p:spPr>
          <a:xfrm>
            <a:off x="67148" y="1544019"/>
            <a:ext cx="2920676" cy="5206066"/>
          </a:xfrm>
        </p:spPr>
      </p:pic>
    </p:spTree>
    <p:extLst>
      <p:ext uri="{BB962C8B-B14F-4D97-AF65-F5344CB8AC3E}">
        <p14:creationId xmlns="" xmlns:p14="http://schemas.microsoft.com/office/powerpoint/2010/main" val="2501618078"/>
      </p:ext>
    </p:extLst>
  </p:cSld>
  <p:clrMapOvr>
    <a:masterClrMapping/>
  </p:clrMapOvr>
  <mc:AlternateContent xmlns:mc="http://schemas.openxmlformats.org/markup-compatibility/2006">
    <mc:Choice xmlns="" xmlns:p14="http://schemas.microsoft.com/office/powerpoint/2010/main" Requires="p14">
      <p:transition p14:dur="0" advTm="10000">
        <p:sndAc>
          <p:stSnd>
            <p:snd r:embed="rId4" name="chimes.wav"/>
          </p:stSnd>
        </p:sndAc>
      </p:transition>
    </mc:Choice>
    <mc:Fallback>
      <p:transition advTm="10000">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9"/>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2022" y="0"/>
            <a:ext cx="4171950" cy="6858000"/>
          </a:xfrm>
          <a:prstGeom prst="rect">
            <a:avLst/>
          </a:prstGeom>
        </p:spPr>
      </p:pic>
      <p:sp>
        <p:nvSpPr>
          <p:cNvPr id="8" name="TextBox 7"/>
          <p:cNvSpPr txBox="1"/>
          <p:nvPr/>
        </p:nvSpPr>
        <p:spPr>
          <a:xfrm>
            <a:off x="4427984" y="332656"/>
            <a:ext cx="4502707" cy="1077218"/>
          </a:xfrm>
          <a:prstGeom prst="rect">
            <a:avLst/>
          </a:prstGeom>
          <a:noFill/>
        </p:spPr>
        <p:txBody>
          <a:bodyPr wrap="none" rtlCol="0">
            <a:spAutoFit/>
          </a:bodyPr>
          <a:lstStyle/>
          <a:p>
            <a:r>
              <a:rPr lang="ru-RU" sz="3200" dirty="0" smtClean="0">
                <a:solidFill>
                  <a:srgbClr val="FF0000"/>
                </a:solidFill>
              </a:rPr>
              <a:t>Семь главных признаков</a:t>
            </a:r>
          </a:p>
          <a:p>
            <a:r>
              <a:rPr lang="ru-RU" sz="3200" dirty="0" smtClean="0">
                <a:solidFill>
                  <a:srgbClr val="FF0000"/>
                </a:solidFill>
              </a:rPr>
              <a:t> кризиса!</a:t>
            </a:r>
            <a:endParaRPr lang="ru-RU" sz="3200" dirty="0">
              <a:solidFill>
                <a:srgbClr val="FF0000"/>
              </a:solidFill>
            </a:endParaRPr>
          </a:p>
        </p:txBody>
      </p:sp>
      <p:sp>
        <p:nvSpPr>
          <p:cNvPr id="9" name="TextBox 8"/>
          <p:cNvSpPr txBox="1"/>
          <p:nvPr/>
        </p:nvSpPr>
        <p:spPr>
          <a:xfrm>
            <a:off x="4213972" y="1556792"/>
            <a:ext cx="4890942" cy="5262979"/>
          </a:xfrm>
          <a:prstGeom prst="rect">
            <a:avLst/>
          </a:prstGeom>
          <a:noFill/>
        </p:spPr>
        <p:txBody>
          <a:bodyPr wrap="square" rtlCol="0">
            <a:spAutoFit/>
          </a:bodyPr>
          <a:lstStyle/>
          <a:p>
            <a:pPr marL="285750" indent="-285750">
              <a:buFont typeface="Wingdings" pitchFamily="2" charset="2"/>
              <a:buChar char="v"/>
            </a:pPr>
            <a:r>
              <a:rPr lang="ru-RU" sz="4800" dirty="0" smtClean="0"/>
              <a:t>Негативизм</a:t>
            </a:r>
          </a:p>
          <a:p>
            <a:pPr marL="285750" indent="-285750">
              <a:buFont typeface="Wingdings" pitchFamily="2" charset="2"/>
              <a:buChar char="v"/>
            </a:pPr>
            <a:r>
              <a:rPr lang="ru-RU" sz="4800" dirty="0" smtClean="0"/>
              <a:t>Упрямство</a:t>
            </a:r>
          </a:p>
          <a:p>
            <a:pPr marL="285750" indent="-285750">
              <a:buFont typeface="Wingdings" pitchFamily="2" charset="2"/>
              <a:buChar char="v"/>
            </a:pPr>
            <a:r>
              <a:rPr lang="ru-RU" sz="4800" dirty="0" smtClean="0"/>
              <a:t>Строптивость</a:t>
            </a:r>
          </a:p>
          <a:p>
            <a:pPr marL="285750" indent="-285750">
              <a:buFont typeface="Wingdings" pitchFamily="2" charset="2"/>
              <a:buChar char="v"/>
            </a:pPr>
            <a:r>
              <a:rPr lang="ru-RU" sz="4800" dirty="0" smtClean="0"/>
              <a:t>Своеволие</a:t>
            </a:r>
          </a:p>
          <a:p>
            <a:pPr marL="285750" indent="-285750">
              <a:buFont typeface="Wingdings" pitchFamily="2" charset="2"/>
              <a:buChar char="v"/>
            </a:pPr>
            <a:r>
              <a:rPr lang="ru-RU" sz="4800" dirty="0" smtClean="0"/>
              <a:t>Обесценивание</a:t>
            </a:r>
          </a:p>
          <a:p>
            <a:pPr marL="285750" indent="-285750">
              <a:buFont typeface="Wingdings" pitchFamily="2" charset="2"/>
              <a:buChar char="v"/>
            </a:pPr>
            <a:r>
              <a:rPr lang="ru-RU" sz="4800" dirty="0" smtClean="0"/>
              <a:t>Протест – бунт</a:t>
            </a:r>
          </a:p>
          <a:p>
            <a:pPr marL="285750" indent="-285750">
              <a:buFont typeface="Wingdings" pitchFamily="2" charset="2"/>
              <a:buChar char="v"/>
            </a:pPr>
            <a:r>
              <a:rPr lang="ru-RU" sz="4800" dirty="0" smtClean="0"/>
              <a:t>Деспотизм</a:t>
            </a:r>
            <a:endParaRPr lang="ru-RU" sz="4800" dirty="0"/>
          </a:p>
        </p:txBody>
      </p:sp>
    </p:spTree>
    <p:extLst>
      <p:ext uri="{BB962C8B-B14F-4D97-AF65-F5344CB8AC3E}">
        <p14:creationId xmlns="" xmlns:p14="http://schemas.microsoft.com/office/powerpoint/2010/main" val="1065046725"/>
      </p:ext>
    </p:extLst>
  </p:cSld>
  <p:clrMapOvr>
    <a:masterClrMapping/>
  </p:clrMapOvr>
  <mc:AlternateContent xmlns:mc="http://schemas.openxmlformats.org/markup-compatibility/2006">
    <mc:Choice xmlns="" xmlns:p14="http://schemas.microsoft.com/office/powerpoint/2010/main" Requires="p14">
      <p:transition p14:dur="0" advTm="10000">
        <p:sndAc>
          <p:stSnd>
            <p:snd r:embed="rId4" name="chimes.wav"/>
          </p:stSnd>
        </p:sndAc>
      </p:transition>
    </mc:Choice>
    <mc:Fallback>
      <p:transition advTm="10000">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9"/>
                                        </p:tgtEl>
                                        <p:attrNameLst>
                                          <p:attrName>ppt_x</p:attrName>
                                          <p:attrName>ppt_y</p:attrName>
                                        </p:attrNameLst>
                                      </p:cBhvr>
                                    </p:animMotion>
                                    <p:animRot by="1500000">
                                      <p:cBhvr>
                                        <p:cTn id="7" dur="125" fill="hold">
                                          <p:stCondLst>
                                            <p:cond delay="0"/>
                                          </p:stCondLst>
                                        </p:cTn>
                                        <p:tgtEl>
                                          <p:spTgt spid="9"/>
                                        </p:tgtEl>
                                        <p:attrNameLst>
                                          <p:attrName>r</p:attrName>
                                        </p:attrNameLst>
                                      </p:cBhvr>
                                    </p:animRot>
                                    <p:animRot by="-1500000">
                                      <p:cBhvr>
                                        <p:cTn id="8" dur="125" fill="hold">
                                          <p:stCondLst>
                                            <p:cond delay="125"/>
                                          </p:stCondLst>
                                        </p:cTn>
                                        <p:tgtEl>
                                          <p:spTgt spid="9"/>
                                        </p:tgtEl>
                                        <p:attrNameLst>
                                          <p:attrName>r</p:attrName>
                                        </p:attrNameLst>
                                      </p:cBhvr>
                                    </p:animRot>
                                    <p:animRot by="-1500000">
                                      <p:cBhvr>
                                        <p:cTn id="9" dur="125" fill="hold">
                                          <p:stCondLst>
                                            <p:cond delay="250"/>
                                          </p:stCondLst>
                                        </p:cTn>
                                        <p:tgtEl>
                                          <p:spTgt spid="9"/>
                                        </p:tgtEl>
                                        <p:attrNameLst>
                                          <p:attrName>r</p:attrName>
                                        </p:attrNameLst>
                                      </p:cBhvr>
                                    </p:animRot>
                                    <p:animRot by="1500000">
                                      <p:cBhvr>
                                        <p:cTn id="10" dur="125" fill="hold">
                                          <p:stCondLst>
                                            <p:cond delay="375"/>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4000" dirty="0" smtClean="0"/>
              <a:t>Негативизм</a:t>
            </a:r>
            <a:r>
              <a:rPr lang="ru-RU" dirty="0" smtClean="0"/>
              <a:t/>
            </a:r>
            <a:br>
              <a:rPr lang="ru-RU" dirty="0" smtClean="0"/>
            </a:br>
            <a:endParaRPr lang="ru-RU" dirty="0"/>
          </a:p>
        </p:txBody>
      </p:sp>
      <p:sp>
        <p:nvSpPr>
          <p:cNvPr id="3" name="Объект 2"/>
          <p:cNvSpPr>
            <a:spLocks noGrp="1"/>
          </p:cNvSpPr>
          <p:nvPr>
            <p:ph idx="1"/>
          </p:nvPr>
        </p:nvSpPr>
        <p:spPr>
          <a:xfrm>
            <a:off x="3563888" y="273050"/>
            <a:ext cx="5400600" cy="6468318"/>
          </a:xfrm>
        </p:spPr>
        <p:txBody>
          <a:bodyPr>
            <a:normAutofit fontScale="55000" lnSpcReduction="20000"/>
          </a:bodyPr>
          <a:lstStyle/>
          <a:p>
            <a:pPr algn="ctr"/>
            <a:r>
              <a:rPr lang="ru-RU" sz="3600" dirty="0" smtClean="0"/>
              <a:t>   </a:t>
            </a:r>
            <a:r>
              <a:rPr lang="ru-RU" sz="4900" dirty="0" smtClean="0"/>
              <a:t>В общем смысле, негативизм означает стремление противоречить, делать наоборот тому, что ему говорят. Ребенок может быть очень голоден, или очень хотеть послушать сказку, но он откажется только потому, что вы, или какой-то другой взрослый ему это предлагает. Негативизм следует отличать от обычного непослушания. Ведь ребенок не слушается вас не потому, что ему так хочется, а потому, что в данный момент не может поступить иначе. Отказываясь от вашего предложения или просьбы, он «защищает» свое «Я».</a:t>
            </a:r>
          </a:p>
          <a:p>
            <a:endParaRPr lang="ru-RU" dirty="0"/>
          </a:p>
        </p:txBody>
      </p:sp>
      <p:sp>
        <p:nvSpPr>
          <p:cNvPr id="4" name="Текст 3"/>
          <p:cNvSpPr>
            <a:spLocks noGrp="1"/>
          </p:cNvSpPr>
          <p:nvPr>
            <p:ph type="body" sz="half" idx="2"/>
          </p:nvPr>
        </p:nvSpPr>
        <p:spPr/>
        <p:txBody>
          <a:bodyPr/>
          <a:lstStyle/>
          <a:p>
            <a:endParaRPr lang="ru-RU" dirty="0"/>
          </a:p>
        </p:txBody>
      </p:sp>
      <p:pic>
        <p:nvPicPr>
          <p:cNvPr id="5" name="Рисунок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251520" y="1340768"/>
            <a:ext cx="3672408" cy="5256584"/>
          </a:xfrm>
          <a:prstGeom prst="rect">
            <a:avLst/>
          </a:prstGeom>
        </p:spPr>
      </p:pic>
    </p:spTree>
    <p:extLst>
      <p:ext uri="{BB962C8B-B14F-4D97-AF65-F5344CB8AC3E}">
        <p14:creationId xmlns="" xmlns:p14="http://schemas.microsoft.com/office/powerpoint/2010/main" val="1047116777"/>
      </p:ext>
    </p:extLst>
  </p:cSld>
  <p:clrMapOvr>
    <a:masterClrMapping/>
  </p:clrMapOvr>
  <mc:AlternateContent xmlns:mc="http://schemas.openxmlformats.org/markup-compatibility/2006">
    <mc:Choice xmlns="" xmlns:p14="http://schemas.microsoft.com/office/powerpoint/2010/main" Requires="p14">
      <p:transition p14:dur="0" advTm="10000">
        <p:sndAc>
          <p:stSnd>
            <p:snd r:embed="rId4" name="chimes.wav"/>
          </p:stSnd>
        </p:sndAc>
      </p:transition>
    </mc:Choice>
    <mc:Fallback>
      <p:transition advTm="10000">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88640"/>
            <a:ext cx="3744416" cy="864096"/>
          </a:xfrm>
        </p:spPr>
        <p:txBody>
          <a:bodyPr>
            <a:noAutofit/>
          </a:bodyPr>
          <a:lstStyle/>
          <a:p>
            <a:r>
              <a:rPr lang="ru-RU" sz="4000" dirty="0" smtClean="0"/>
              <a:t/>
            </a:r>
            <a:br>
              <a:rPr lang="ru-RU" sz="4000" dirty="0" smtClean="0"/>
            </a:br>
            <a:r>
              <a:rPr lang="ru-RU" sz="4000" dirty="0"/>
              <a:t/>
            </a:r>
            <a:br>
              <a:rPr lang="ru-RU" sz="4000" dirty="0"/>
            </a:br>
            <a:r>
              <a:rPr lang="ru-RU" sz="4000" dirty="0" smtClean="0"/>
              <a:t>           </a:t>
            </a:r>
            <a:br>
              <a:rPr lang="ru-RU" sz="4000" dirty="0" smtClean="0"/>
            </a:br>
            <a:r>
              <a:rPr lang="ru-RU" sz="4000" dirty="0"/>
              <a:t/>
            </a:r>
            <a:br>
              <a:rPr lang="ru-RU" sz="4000" dirty="0"/>
            </a:br>
            <a:r>
              <a:rPr lang="ru-RU" sz="4000" dirty="0" smtClean="0"/>
              <a:t/>
            </a:r>
            <a:br>
              <a:rPr lang="ru-RU" sz="4000" dirty="0" smtClean="0"/>
            </a:br>
            <a:r>
              <a:rPr lang="ru-RU" sz="4000" dirty="0"/>
              <a:t/>
            </a:r>
            <a:br>
              <a:rPr lang="ru-RU" sz="4000" dirty="0"/>
            </a:br>
            <a:r>
              <a:rPr lang="ru-RU" sz="4000" dirty="0" smtClean="0"/>
              <a:t/>
            </a:r>
            <a:br>
              <a:rPr lang="ru-RU" sz="4000" dirty="0" smtClean="0"/>
            </a:br>
            <a:r>
              <a:rPr lang="ru-RU" sz="4000" dirty="0"/>
              <a:t> </a:t>
            </a:r>
            <a:r>
              <a:rPr lang="ru-RU" sz="4000" dirty="0" smtClean="0"/>
              <a:t> </a:t>
            </a:r>
            <a:br>
              <a:rPr lang="ru-RU" sz="4000" dirty="0" smtClean="0"/>
            </a:br>
            <a:r>
              <a:rPr lang="ru-RU" sz="4000" dirty="0"/>
              <a:t/>
            </a:r>
            <a:br>
              <a:rPr lang="ru-RU" sz="4000" dirty="0"/>
            </a:br>
            <a:r>
              <a:rPr lang="ru-RU" sz="4000" dirty="0" smtClean="0"/>
              <a:t/>
            </a:r>
            <a:br>
              <a:rPr lang="ru-RU" sz="4000" dirty="0" smtClean="0"/>
            </a:br>
            <a:r>
              <a:rPr lang="ru-RU" sz="4000" dirty="0"/>
              <a:t> </a:t>
            </a:r>
            <a:r>
              <a:rPr lang="ru-RU" sz="4000" dirty="0" smtClean="0"/>
              <a:t>   </a:t>
            </a:r>
            <a:br>
              <a:rPr lang="ru-RU" sz="4000" dirty="0" smtClean="0"/>
            </a:br>
            <a:r>
              <a:rPr lang="ru-RU" sz="4000" dirty="0" smtClean="0"/>
              <a:t>    Упрямство</a:t>
            </a:r>
            <a:endParaRPr lang="ru-RU" sz="4000" dirty="0"/>
          </a:p>
        </p:txBody>
      </p:sp>
      <p:sp>
        <p:nvSpPr>
          <p:cNvPr id="3" name="Объект 2"/>
          <p:cNvSpPr>
            <a:spLocks noGrp="1"/>
          </p:cNvSpPr>
          <p:nvPr>
            <p:ph idx="1"/>
          </p:nvPr>
        </p:nvSpPr>
        <p:spPr>
          <a:xfrm>
            <a:off x="3779912" y="188640"/>
            <a:ext cx="5184576" cy="6552728"/>
          </a:xfrm>
        </p:spPr>
        <p:txBody>
          <a:bodyPr>
            <a:normAutofit fontScale="92500" lnSpcReduction="10000"/>
          </a:bodyPr>
          <a:lstStyle/>
          <a:p>
            <a:pPr algn="ctr"/>
            <a:r>
              <a:rPr lang="ru-RU" dirty="0" smtClean="0"/>
              <a:t> Высказав собственную точку зрения или попросив о чем-то, маленький трехлетний упрямец будет гнуть свою линию всеми силами. Так ли он желает исполнения «заявки»? Может быть. Но, скорее всего, уже не очень, или вообще давно расхотел. Но как же малыш поймет, что с его точкой зрения считаются, что к его мнению прислушиваются, если вы поступите по-своему?</a:t>
            </a:r>
            <a:endParaRPr lang="ru-RU" dirty="0"/>
          </a:p>
        </p:txBody>
      </p:sp>
      <p:sp>
        <p:nvSpPr>
          <p:cNvPr id="4" name="Текст 3"/>
          <p:cNvSpPr>
            <a:spLocks noGrp="1"/>
          </p:cNvSpPr>
          <p:nvPr>
            <p:ph type="body" sz="half" idx="2"/>
          </p:nvPr>
        </p:nvSpPr>
        <p:spPr>
          <a:xfrm>
            <a:off x="179512" y="1435100"/>
            <a:ext cx="3888432" cy="5090244"/>
          </a:xfrm>
        </p:spPr>
        <p:txBody>
          <a:bodyPr/>
          <a:lstStyle/>
          <a:p>
            <a:endParaRPr lang="ru-RU" dirty="0"/>
          </a:p>
        </p:txBody>
      </p:sp>
      <p:pic>
        <p:nvPicPr>
          <p:cNvPr id="1026"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51520" y="1052736"/>
            <a:ext cx="3600400" cy="58052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789180230"/>
      </p:ext>
    </p:extLst>
  </p:cSld>
  <p:clrMapOvr>
    <a:masterClrMapping/>
  </p:clrMapOvr>
  <mc:AlternateContent xmlns:mc="http://schemas.openxmlformats.org/markup-compatibility/2006">
    <mc:Choice xmlns="" xmlns:p14="http://schemas.microsoft.com/office/powerpoint/2010/main" Requires="p14">
      <p:transition p14:dur="0" advTm="10000">
        <p:sndAc>
          <p:stSnd>
            <p:snd r:embed="rId4" name="chimes.wav"/>
          </p:stSnd>
        </p:sndAc>
      </p:transition>
    </mc:Choice>
    <mc:Fallback>
      <p:transition advTm="10000">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3">
                                            <p:txEl>
                                              <p:pRg st="0" end="0"/>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37" presetClass="path" presetSubtype="0" accel="50000" decel="50000" fill="hold" grpId="0" nodeType="clickEffect">
                                  <p:stCondLst>
                                    <p:cond delay="0"/>
                                  </p:stCondLst>
                                  <p:childTnLst>
                                    <p:animMotion origin="layout" path="M 0 0 L 0.067 0.04 C 0.081 0.049 0.102 0.054 0.124 0.054 C 0.149 0.054 0.169 0.049 0.183 0.04 L 0.25 0 E" pathEditMode="relative" ptsTypes="">
                                      <p:cBhvr>
                                        <p:cTn id="10" dur="2000" fill="hold"/>
                                        <p:tgtEl>
                                          <p:spTgt spid="2"/>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 presetClass="path" presetSubtype="0" accel="50000" decel="50000" fill="hold" grpId="1" nodeType="clickEffect">
                                  <p:stCondLst>
                                    <p:cond delay="0"/>
                                  </p:stCondLst>
                                  <p:childTnLst>
                                    <p:animMotion origin="layout" path="M 0 0 C 0.069 0 0.125 0.056 0.125 0.125 C 0.125 0.194 0.069 0.25 0 0.25 C -0.069 0.25 -0.125 0.194 -0.125 0.125 C -0.125 0.056 -0.069 0 0 0 Z" pathEditMode="relative" ptsTypes="">
                                      <p:cBhvr>
                                        <p:cTn id="14" dur="2000" fill="hold"/>
                                        <p:tgtEl>
                                          <p:spTgt spid="2"/>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1" nodeType="clickEffect">
                                  <p:stCondLst>
                                    <p:cond delay="0"/>
                                  </p:stCondLst>
                                  <p:iterate type="lt">
                                    <p:tmPct val="0"/>
                                  </p:iterate>
                                  <p:childTnLst>
                                    <p:anim calcmode="lin" valueType="num">
                                      <p:cBhvr>
                                        <p:cTn id="18" dur="500"/>
                                        <p:tgtEl>
                                          <p:spTgt spid="3">
                                            <p:txEl>
                                              <p:pRg st="0" end="0"/>
                                            </p:txEl>
                                          </p:spTgt>
                                        </p:tgtEl>
                                        <p:attrNameLst>
                                          <p:attrName>ppt_w</p:attrName>
                                        </p:attrNameLst>
                                      </p:cBhvr>
                                      <p:tavLst>
                                        <p:tav tm="0">
                                          <p:val>
                                            <p:strVal val="ppt_w"/>
                                          </p:val>
                                        </p:tav>
                                        <p:tav tm="100000">
                                          <p:val>
                                            <p:fltVal val="0"/>
                                          </p:val>
                                        </p:tav>
                                      </p:tavLst>
                                    </p:anim>
                                    <p:anim calcmode="lin" valueType="num">
                                      <p:cBhvr>
                                        <p:cTn id="19" dur="500"/>
                                        <p:tgtEl>
                                          <p:spTgt spid="3">
                                            <p:txEl>
                                              <p:pRg st="0" end="0"/>
                                            </p:txEl>
                                          </p:spTgt>
                                        </p:tgtEl>
                                        <p:attrNameLst>
                                          <p:attrName>ppt_h</p:attrName>
                                        </p:attrNameLst>
                                      </p:cBhvr>
                                      <p:tavLst>
                                        <p:tav tm="0">
                                          <p:val>
                                            <p:strVal val="ppt_h"/>
                                          </p:val>
                                        </p:tav>
                                        <p:tav tm="100000">
                                          <p:val>
                                            <p:fltVal val="0"/>
                                          </p:val>
                                        </p:tav>
                                      </p:tavLst>
                                    </p:anim>
                                    <p:animEffect transition="out" filter="fade">
                                      <p:cBhvr>
                                        <p:cTn id="20" dur="500"/>
                                        <p:tgtEl>
                                          <p:spTgt spid="3">
                                            <p:txEl>
                                              <p:pRg st="0" end="0"/>
                                            </p:txEl>
                                          </p:spTgt>
                                        </p:tgtEl>
                                      </p:cBhvr>
                                    </p:animEffect>
                                    <p:set>
                                      <p:cBhvr>
                                        <p:cTn id="21"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2" presetClass="emph" presetSubtype="0" fill="hold" grpId="2" nodeType="clickEffect">
                                  <p:stCondLst>
                                    <p:cond delay="0"/>
                                  </p:stCondLst>
                                  <p:iterate type="lt">
                                    <p:tmPct val="0"/>
                                  </p:iterate>
                                  <p:childTnLst>
                                    <p:animRot by="120000">
                                      <p:cBhvr>
                                        <p:cTn id="25" dur="100" fill="hold">
                                          <p:stCondLst>
                                            <p:cond delay="0"/>
                                          </p:stCondLst>
                                        </p:cTn>
                                        <p:tgtEl>
                                          <p:spTgt spid="3">
                                            <p:txEl>
                                              <p:pRg st="0" end="0"/>
                                            </p:txEl>
                                          </p:spTgt>
                                        </p:tgtEl>
                                        <p:attrNameLst>
                                          <p:attrName>r</p:attrName>
                                        </p:attrNameLst>
                                      </p:cBhvr>
                                    </p:animRot>
                                    <p:animRot by="-240000">
                                      <p:cBhvr>
                                        <p:cTn id="26" dur="200" fill="hold">
                                          <p:stCondLst>
                                            <p:cond delay="200"/>
                                          </p:stCondLst>
                                        </p:cTn>
                                        <p:tgtEl>
                                          <p:spTgt spid="3">
                                            <p:txEl>
                                              <p:pRg st="0" end="0"/>
                                            </p:txEl>
                                          </p:spTgt>
                                        </p:tgtEl>
                                        <p:attrNameLst>
                                          <p:attrName>r</p:attrName>
                                        </p:attrNameLst>
                                      </p:cBhvr>
                                    </p:animRot>
                                    <p:animRot by="240000">
                                      <p:cBhvr>
                                        <p:cTn id="27" dur="200" fill="hold">
                                          <p:stCondLst>
                                            <p:cond delay="400"/>
                                          </p:stCondLst>
                                        </p:cTn>
                                        <p:tgtEl>
                                          <p:spTgt spid="3">
                                            <p:txEl>
                                              <p:pRg st="0" end="0"/>
                                            </p:txEl>
                                          </p:spTgt>
                                        </p:tgtEl>
                                        <p:attrNameLst>
                                          <p:attrName>r</p:attrName>
                                        </p:attrNameLst>
                                      </p:cBhvr>
                                    </p:animRot>
                                    <p:animRot by="-240000">
                                      <p:cBhvr>
                                        <p:cTn id="28" dur="200" fill="hold">
                                          <p:stCondLst>
                                            <p:cond delay="600"/>
                                          </p:stCondLst>
                                        </p:cTn>
                                        <p:tgtEl>
                                          <p:spTgt spid="3">
                                            <p:txEl>
                                              <p:pRg st="0" end="0"/>
                                            </p:txEl>
                                          </p:spTgt>
                                        </p:tgtEl>
                                        <p:attrNameLst>
                                          <p:attrName>r</p:attrName>
                                        </p:attrNameLst>
                                      </p:cBhvr>
                                    </p:animRot>
                                    <p:animRot by="120000">
                                      <p:cBhvr>
                                        <p:cTn id="29" dur="200" fill="hold">
                                          <p:stCondLst>
                                            <p:cond delay="800"/>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P spid="3" grpId="2"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73050"/>
            <a:ext cx="3358009" cy="779686"/>
          </a:xfrm>
        </p:spPr>
        <p:txBody>
          <a:bodyPr>
            <a:noAutofit/>
          </a:bodyPr>
          <a:lstStyle/>
          <a:p>
            <a:r>
              <a:rPr lang="ru-RU" sz="4000" dirty="0" smtClean="0"/>
              <a:t/>
            </a:r>
            <a:br>
              <a:rPr lang="ru-RU" sz="4000" dirty="0" smtClean="0"/>
            </a:br>
            <a:r>
              <a:rPr lang="ru-RU" sz="4000" dirty="0" smtClean="0"/>
              <a:t/>
            </a:r>
            <a:br>
              <a:rPr lang="ru-RU" sz="4000" dirty="0" smtClean="0"/>
            </a:br>
            <a:r>
              <a:rPr lang="ru-RU" sz="4000" dirty="0" smtClean="0"/>
              <a:t>Строптивость</a:t>
            </a:r>
            <a:endParaRPr lang="ru-RU" sz="4000" dirty="0"/>
          </a:p>
        </p:txBody>
      </p:sp>
      <p:pic>
        <p:nvPicPr>
          <p:cNvPr id="5" name="Объект 4"/>
          <p:cNvPicPr>
            <a:picLocks noGrp="1" noChangeAspect="1"/>
          </p:cNvPicPr>
          <p:nvPr>
            <p:ph idx="1"/>
          </p:nvPr>
        </p:nvPicPr>
        <p:blipFill rotWithShape="1">
          <a:blip r:embed="rId4">
            <a:extLst>
              <a:ext uri="{28A0092B-C50C-407E-A947-70E740481C1C}">
                <a14:useLocalDpi xmlns="" xmlns:a14="http://schemas.microsoft.com/office/drawing/2010/main" val="0"/>
              </a:ext>
            </a:extLst>
          </a:blip>
          <a:srcRect l="58971" t="468" r="142" b="21732"/>
          <a:stretch/>
        </p:blipFill>
        <p:spPr>
          <a:xfrm>
            <a:off x="4211960" y="260648"/>
            <a:ext cx="4464496" cy="6408712"/>
          </a:xfrm>
        </p:spPr>
      </p:pic>
      <p:sp>
        <p:nvSpPr>
          <p:cNvPr id="4" name="Текст 3"/>
          <p:cNvSpPr>
            <a:spLocks noGrp="1"/>
          </p:cNvSpPr>
          <p:nvPr>
            <p:ph type="body" sz="half" idx="2"/>
          </p:nvPr>
        </p:nvSpPr>
        <p:spPr>
          <a:xfrm>
            <a:off x="179512" y="1196752"/>
            <a:ext cx="3816424" cy="5400600"/>
          </a:xfrm>
        </p:spPr>
        <p:txBody>
          <a:bodyPr>
            <a:noAutofit/>
          </a:bodyPr>
          <a:lstStyle/>
          <a:p>
            <a:pPr algn="ctr"/>
            <a:r>
              <a:rPr lang="ru-RU" sz="3000" dirty="0" smtClean="0"/>
              <a:t> Строптивость, в отличие от негативизма, это общий протест против привычного образа жизни, норм воспитания. Ребенок недоволен всем, что ему предлагают.</a:t>
            </a:r>
            <a:endParaRPr lang="ru-RU" sz="3000" dirty="0"/>
          </a:p>
        </p:txBody>
      </p:sp>
      <p:pic>
        <p:nvPicPr>
          <p:cNvPr id="3" name="estradarada_-_vite_nado_viiti_(zf.fm)">
            <a:hlinkClick r:id="" action="ppaction://media"/>
          </p:cNvPr>
          <p:cNvPicPr>
            <a:picLocks noChangeAspect="1"/>
          </p:cNvPicPr>
          <p:nvPr>
            <a:videoFile r:link="rId1"/>
            <p:extLst>
              <p:ext uri="{DAA4B4D4-6D71-4841-9C94-3DE7FCFB9230}">
                <p14:media xmlns="" xmlns:p14="http://schemas.microsoft.com/office/powerpoint/2010/main" r:embed="rId5"/>
              </p:ext>
            </p:extLst>
          </p:nvPr>
        </p:nvPicPr>
        <p:blipFill>
          <a:blip r:embed="rId6" cstate="print"/>
          <a:stretch>
            <a:fillRect/>
          </a:stretch>
        </p:blipFill>
        <p:spPr>
          <a:xfrm>
            <a:off x="107504" y="69208"/>
            <a:ext cx="609600" cy="609600"/>
          </a:xfrm>
          <a:prstGeom prst="rect">
            <a:avLst/>
          </a:prstGeom>
        </p:spPr>
      </p:pic>
    </p:spTree>
    <p:extLst>
      <p:ext uri="{BB962C8B-B14F-4D97-AF65-F5344CB8AC3E}">
        <p14:creationId xmlns="" xmlns:p14="http://schemas.microsoft.com/office/powerpoint/2010/main" val="1015229390"/>
      </p:ext>
    </p:extLst>
  </p:cSld>
  <p:clrMapOvr>
    <a:masterClrMapping/>
  </p:clrMapOvr>
  <mc:AlternateContent xmlns:mc="http://schemas.openxmlformats.org/markup-compatibility/2006">
    <mc:Choice xmlns="" xmlns:p14="http://schemas.microsoft.com/office/powerpoint/2010/main" Requires="p14">
      <p:transition p14:dur="0" advTm="10000">
        <p:sndAc>
          <p:stSnd>
            <p:snd r:embed="rId7" name="chimes.wav"/>
          </p:stSnd>
        </p:sndAc>
      </p:transition>
    </mc:Choice>
    <mc:Fallback>
      <p:transition advTm="10000">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4">
                                            <p:txEl>
                                              <p:pRg st="0" end="0"/>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04415" fill="hold"/>
                                        <p:tgtEl>
                                          <p:spTgt spid="3"/>
                                        </p:tgtEl>
                                      </p:cBhvr>
                                    </p:cmd>
                                  </p:childTnLst>
                                </p:cTn>
                              </p:par>
                            </p:childTnLst>
                          </p:cTn>
                        </p:par>
                      </p:childTnLst>
                    </p:cTn>
                  </p:par>
                </p:childTnLst>
              </p:cTn>
              <p:nextCondLst>
                <p:cond evt="onClick" delay="0">
                  <p:tgtEl>
                    <p:spTgt spid="3"/>
                  </p:tgtEl>
                </p:cond>
              </p:nextCondLst>
            </p:seq>
            <p:video>
              <p:cMediaNode vol="80000">
                <p:cTn id="18" fill="hold" display="0">
                  <p:stCondLst>
                    <p:cond delay="indefinite"/>
                  </p:stCondLst>
                  <p:endCondLst>
                    <p:cond evt="onStopAudio" delay="0">
                      <p:tgtEl>
                        <p:sldTgt/>
                      </p:tgtEl>
                    </p:cond>
                  </p:endCondLst>
                </p:cTn>
                <p:tgtEl>
                  <p:spTgt spid="3"/>
                </p:tgtEl>
              </p:cMediaNode>
            </p:video>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116632"/>
            <a:ext cx="3528392" cy="936104"/>
          </a:xfrm>
        </p:spPr>
        <p:txBody>
          <a:bodyPr>
            <a:noAutofit/>
          </a:bodyPr>
          <a:lstStyle/>
          <a:p>
            <a:r>
              <a:rPr lang="ru-RU" sz="4000" dirty="0"/>
              <a:t/>
            </a:r>
            <a:br>
              <a:rPr lang="ru-RU" sz="4000" dirty="0"/>
            </a:br>
            <a:r>
              <a:rPr lang="ru-RU" sz="4000" dirty="0" smtClean="0"/>
              <a:t/>
            </a:r>
            <a:br>
              <a:rPr lang="ru-RU" sz="4000" dirty="0" smtClean="0"/>
            </a:br>
            <a:r>
              <a:rPr lang="ru-RU" sz="4000" dirty="0"/>
              <a:t/>
            </a:r>
            <a:br>
              <a:rPr lang="ru-RU" sz="4000" dirty="0"/>
            </a:br>
            <a:r>
              <a:rPr lang="ru-RU" sz="4000" dirty="0" smtClean="0"/>
              <a:t/>
            </a:r>
            <a:br>
              <a:rPr lang="ru-RU" sz="4000" dirty="0" smtClean="0"/>
            </a:br>
            <a:r>
              <a:rPr lang="ru-RU" sz="4000" dirty="0"/>
              <a:t> </a:t>
            </a:r>
            <a:r>
              <a:rPr lang="ru-RU" sz="4000" dirty="0" smtClean="0"/>
              <a:t>          </a:t>
            </a:r>
            <a:br>
              <a:rPr lang="ru-RU" sz="4000" dirty="0" smtClean="0"/>
            </a:br>
            <a:r>
              <a:rPr lang="ru-RU" sz="4000" dirty="0"/>
              <a:t/>
            </a:r>
            <a:br>
              <a:rPr lang="ru-RU" sz="4000" dirty="0"/>
            </a:br>
            <a:r>
              <a:rPr lang="ru-RU" sz="4000" dirty="0" smtClean="0"/>
              <a:t/>
            </a:r>
            <a:br>
              <a:rPr lang="ru-RU" sz="4000" dirty="0" smtClean="0"/>
            </a:br>
            <a:r>
              <a:rPr lang="ru-RU" sz="4000" dirty="0"/>
              <a:t/>
            </a:r>
            <a:br>
              <a:rPr lang="ru-RU" sz="4000" dirty="0"/>
            </a:br>
            <a:r>
              <a:rPr lang="ru-RU" sz="4000" dirty="0" smtClean="0"/>
              <a:t/>
            </a:r>
            <a:br>
              <a:rPr lang="ru-RU" sz="4000" dirty="0" smtClean="0"/>
            </a:br>
            <a:r>
              <a:rPr lang="ru-RU" sz="4000" dirty="0"/>
              <a:t/>
            </a:r>
            <a:br>
              <a:rPr lang="ru-RU" sz="4000" dirty="0"/>
            </a:br>
            <a:r>
              <a:rPr lang="ru-RU" sz="4000" dirty="0"/>
              <a:t/>
            </a:r>
            <a:br>
              <a:rPr lang="ru-RU" sz="4000" dirty="0"/>
            </a:br>
            <a:r>
              <a:rPr lang="ru-RU" sz="4000" dirty="0" smtClean="0"/>
              <a:t>  Своеволие</a:t>
            </a:r>
            <a:endParaRPr lang="ru-RU" sz="4000" dirty="0"/>
          </a:p>
        </p:txBody>
      </p:sp>
      <p:pic>
        <p:nvPicPr>
          <p:cNvPr id="5" name="Объект 4"/>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5940373" y="332656"/>
            <a:ext cx="3024336" cy="2664296"/>
          </a:xfrm>
        </p:spPr>
      </p:pic>
      <p:sp>
        <p:nvSpPr>
          <p:cNvPr id="4" name="Текст 3"/>
          <p:cNvSpPr>
            <a:spLocks noGrp="1"/>
          </p:cNvSpPr>
          <p:nvPr>
            <p:ph type="body" sz="half" idx="2"/>
          </p:nvPr>
        </p:nvSpPr>
        <p:spPr>
          <a:xfrm>
            <a:off x="179512" y="1124744"/>
            <a:ext cx="5400600" cy="5544616"/>
          </a:xfrm>
        </p:spPr>
        <p:txBody>
          <a:bodyPr>
            <a:noAutofit/>
          </a:bodyPr>
          <a:lstStyle/>
          <a:p>
            <a:pPr algn="ctr"/>
            <a:r>
              <a:rPr lang="ru-RU" sz="3000" dirty="0"/>
              <a:t> Маленький своевольный трехлетка принимает только то, что он решил и задумал сам. Это своеобразная тенденция к самостоятельности, но гипертрофированная и неадекватная возможностям ребенка. Нетрудно догадаться, что такое поведение вызывает конфликты и ссоры с окружающими.</a:t>
            </a:r>
          </a:p>
        </p:txBody>
      </p:sp>
      <p:pic>
        <p:nvPicPr>
          <p:cNvPr id="6" name="Рисунок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012159" y="3356992"/>
            <a:ext cx="2880765" cy="2908920"/>
          </a:xfrm>
          <a:prstGeom prst="rect">
            <a:avLst/>
          </a:prstGeom>
        </p:spPr>
      </p:pic>
    </p:spTree>
    <p:extLst>
      <p:ext uri="{BB962C8B-B14F-4D97-AF65-F5344CB8AC3E}">
        <p14:creationId xmlns="" xmlns:p14="http://schemas.microsoft.com/office/powerpoint/2010/main" val="3523547592"/>
      </p:ext>
    </p:extLst>
  </p:cSld>
  <p:clrMapOvr>
    <a:masterClrMapping/>
  </p:clrMapOvr>
  <mc:AlternateContent xmlns:mc="http://schemas.openxmlformats.org/markup-compatibility/2006">
    <mc:Choice xmlns="" xmlns:p14="http://schemas.microsoft.com/office/powerpoint/2010/main" Requires="p14">
      <p:transition p14:dur="0" advTm="10000">
        <p:sndAc>
          <p:stSnd>
            <p:snd r:embed="rId5" name="chimes.wav"/>
          </p:stSnd>
        </p:sndAc>
      </p:transition>
    </mc:Choice>
    <mc:Fallback>
      <p:transition advTm="10000">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4">
                                            <p:txEl>
                                              <p:pRg st="0" end="0"/>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1"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620688"/>
            <a:ext cx="2853953" cy="1152128"/>
          </a:xfrm>
        </p:spPr>
        <p:txBody>
          <a:bodyPr>
            <a:noAutofit/>
          </a:bodyPr>
          <a:lstStyle/>
          <a:p>
            <a:r>
              <a:rPr lang="ru-RU" sz="3000" dirty="0" smtClean="0"/>
              <a:t/>
            </a:r>
            <a:br>
              <a:rPr lang="ru-RU" sz="3000" dirty="0" smtClean="0"/>
            </a:br>
            <a:r>
              <a:rPr lang="ru-RU" sz="3000" dirty="0"/>
              <a:t/>
            </a:r>
            <a:br>
              <a:rPr lang="ru-RU" sz="3000" dirty="0"/>
            </a:br>
            <a:r>
              <a:rPr lang="ru-RU" sz="3000" dirty="0" smtClean="0"/>
              <a:t/>
            </a:r>
            <a:br>
              <a:rPr lang="ru-RU" sz="3000" dirty="0" smtClean="0"/>
            </a:br>
            <a:r>
              <a:rPr lang="ru-RU" sz="3000" dirty="0"/>
              <a:t/>
            </a:r>
            <a:br>
              <a:rPr lang="ru-RU" sz="3000" dirty="0"/>
            </a:br>
            <a:r>
              <a:rPr lang="ru-RU" sz="3000" dirty="0" smtClean="0"/>
              <a:t/>
            </a:r>
            <a:br>
              <a:rPr lang="ru-RU" sz="3000" dirty="0" smtClean="0"/>
            </a:br>
            <a:r>
              <a:rPr lang="ru-RU" sz="3000" dirty="0"/>
              <a:t/>
            </a:r>
            <a:br>
              <a:rPr lang="ru-RU" sz="3000" dirty="0"/>
            </a:br>
            <a:r>
              <a:rPr lang="ru-RU" sz="3000" dirty="0" smtClean="0"/>
              <a:t>Обесценивание</a:t>
            </a:r>
            <a:r>
              <a:rPr lang="ru-RU" sz="3000" dirty="0"/>
              <a:t/>
            </a:r>
            <a:br>
              <a:rPr lang="ru-RU" sz="3000" dirty="0"/>
            </a:br>
            <a:endParaRPr lang="ru-RU" sz="3000" dirty="0"/>
          </a:p>
        </p:txBody>
      </p:sp>
      <p:sp>
        <p:nvSpPr>
          <p:cNvPr id="5" name="Объект 4"/>
          <p:cNvSpPr>
            <a:spLocks noGrp="1"/>
          </p:cNvSpPr>
          <p:nvPr>
            <p:ph idx="1"/>
          </p:nvPr>
        </p:nvSpPr>
        <p:spPr>
          <a:xfrm>
            <a:off x="3575050" y="273050"/>
            <a:ext cx="5389438" cy="6324302"/>
          </a:xfrm>
        </p:spPr>
        <p:txBody>
          <a:bodyPr>
            <a:normAutofit fontScale="92500" lnSpcReduction="20000"/>
          </a:bodyPr>
          <a:lstStyle/>
          <a:p>
            <a:pPr algn="ctr"/>
            <a:r>
              <a:rPr lang="ru-RU" dirty="0"/>
              <a:t> Обесценивается все то, что раньше было интересно, привычно, дорого. Любимые игрушки, в этот период, становятся плохими. Ласковая бабушка - противной, родители - злыми. Ребенок может начать ругаться, обзываться (происходит обесценивание старых норм поведения), сломать любимую игрушку или порвать книжку (обесцениваются привязанности к дорогим прежде предметам) и т.д.</a:t>
            </a:r>
          </a:p>
        </p:txBody>
      </p:sp>
      <p:sp>
        <p:nvSpPr>
          <p:cNvPr id="4" name="Текст 3"/>
          <p:cNvSpPr>
            <a:spLocks noGrp="1"/>
          </p:cNvSpPr>
          <p:nvPr>
            <p:ph type="body" sz="half" idx="2"/>
          </p:nvPr>
        </p:nvSpPr>
        <p:spPr>
          <a:xfrm>
            <a:off x="457200" y="1340768"/>
            <a:ext cx="3008313" cy="4785395"/>
          </a:xfrm>
        </p:spPr>
        <p:txBody>
          <a:bodyPr/>
          <a:lstStyle/>
          <a:p>
            <a:endParaRPr lang="ru-RU" dirty="0"/>
          </a:p>
        </p:txBody>
      </p:sp>
      <p:pic>
        <p:nvPicPr>
          <p:cNvPr id="6" name="Рисунок 5"/>
          <p:cNvPicPr>
            <a:picLocks noChangeAspect="1"/>
          </p:cNvPicPr>
          <p:nvPr/>
        </p:nvPicPr>
        <p:blipFill rotWithShape="1">
          <a:blip r:embed="rId3" cstate="print">
            <a:extLst>
              <a:ext uri="{28A0092B-C50C-407E-A947-70E740481C1C}">
                <a14:useLocalDpi xmlns="" xmlns:a14="http://schemas.microsoft.com/office/drawing/2010/main" val="0"/>
              </a:ext>
            </a:extLst>
          </a:blip>
          <a:srcRect l="18753" t="-489" r="564" b="4466"/>
          <a:stretch/>
        </p:blipFill>
        <p:spPr>
          <a:xfrm>
            <a:off x="179513" y="1916832"/>
            <a:ext cx="3816424" cy="4464496"/>
          </a:xfrm>
          <a:prstGeom prst="rect">
            <a:avLst/>
          </a:prstGeom>
        </p:spPr>
      </p:pic>
    </p:spTree>
    <p:extLst>
      <p:ext uri="{BB962C8B-B14F-4D97-AF65-F5344CB8AC3E}">
        <p14:creationId xmlns="" xmlns:p14="http://schemas.microsoft.com/office/powerpoint/2010/main" val="187073375"/>
      </p:ext>
    </p:extLst>
  </p:cSld>
  <p:clrMapOvr>
    <a:masterClrMapping/>
  </p:clrMapOvr>
  <mc:AlternateContent xmlns:mc="http://schemas.openxmlformats.org/markup-compatibility/2006">
    <mc:Choice xmlns="" xmlns:p14="http://schemas.microsoft.com/office/powerpoint/2010/main" Requires="p14">
      <p:transition p14:dur="0" advTm="10000">
        <p:sndAc>
          <p:stSnd>
            <p:snd r:embed="rId4" name="chimes.wav"/>
          </p:stSnd>
        </p:sndAc>
      </p:transition>
    </mc:Choice>
    <mc:Fallback>
      <p:transition advTm="10000">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5">
                                            <p:txEl>
                                              <p:pRg st="0" end="0"/>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273050"/>
            <a:ext cx="3456384" cy="1211734"/>
          </a:xfrm>
        </p:spPr>
        <p:txBody>
          <a:bodyPr>
            <a:normAutofit/>
          </a:bodyPr>
          <a:lstStyle/>
          <a:p>
            <a:r>
              <a:rPr lang="ru-RU" sz="3200" dirty="0"/>
              <a:t>Протест – бунт</a:t>
            </a:r>
            <a:br>
              <a:rPr lang="ru-RU" sz="3200" dirty="0"/>
            </a:br>
            <a:endParaRPr lang="ru-RU" sz="3200" dirty="0"/>
          </a:p>
        </p:txBody>
      </p:sp>
      <p:pic>
        <p:nvPicPr>
          <p:cNvPr id="5" name="Объект 4"/>
          <p:cNvPicPr>
            <a:picLocks noGrp="1" noChangeAspect="1"/>
          </p:cNvPicPr>
          <p:nvPr>
            <p:ph idx="1"/>
          </p:nvPr>
        </p:nvPicPr>
        <p:blipFill rotWithShape="1">
          <a:blip r:embed="rId3">
            <a:extLst>
              <a:ext uri="{28A0092B-C50C-407E-A947-70E740481C1C}">
                <a14:useLocalDpi xmlns="" xmlns:a14="http://schemas.microsoft.com/office/drawing/2010/main" val="0"/>
              </a:ext>
            </a:extLst>
          </a:blip>
          <a:srcRect l="337" t="25581" r="48" b="1736"/>
          <a:stretch/>
        </p:blipFill>
        <p:spPr>
          <a:xfrm>
            <a:off x="4283968" y="332656"/>
            <a:ext cx="4680520" cy="5997129"/>
          </a:xfrm>
        </p:spPr>
      </p:pic>
      <p:sp>
        <p:nvSpPr>
          <p:cNvPr id="4" name="Текст 3"/>
          <p:cNvSpPr>
            <a:spLocks noGrp="1"/>
          </p:cNvSpPr>
          <p:nvPr>
            <p:ph type="body" sz="half" idx="2"/>
          </p:nvPr>
        </p:nvSpPr>
        <p:spPr>
          <a:xfrm>
            <a:off x="179512" y="1124744"/>
            <a:ext cx="4104456" cy="5733256"/>
          </a:xfrm>
        </p:spPr>
        <p:txBody>
          <a:bodyPr>
            <a:noAutofit/>
          </a:bodyPr>
          <a:lstStyle/>
          <a:p>
            <a:pPr algn="ctr"/>
            <a:r>
              <a:rPr lang="ru-RU" sz="3200" dirty="0"/>
              <a:t> Лучше всего это состояние можно охарактеризовать словами известного психолога Л.С. Выготского: «Ребенок находится в состоянии войны с окружающими, в постоянном конфликте с ними». </a:t>
            </a:r>
          </a:p>
        </p:txBody>
      </p:sp>
    </p:spTree>
    <p:extLst>
      <p:ext uri="{BB962C8B-B14F-4D97-AF65-F5344CB8AC3E}">
        <p14:creationId xmlns="" xmlns:p14="http://schemas.microsoft.com/office/powerpoint/2010/main" val="3698705414"/>
      </p:ext>
    </p:extLst>
  </p:cSld>
  <p:clrMapOvr>
    <a:masterClrMapping/>
  </p:clrMapOvr>
  <mc:AlternateContent xmlns:mc="http://schemas.openxmlformats.org/markup-compatibility/2006">
    <mc:Choice xmlns="" xmlns:p14="http://schemas.microsoft.com/office/powerpoint/2010/main" Requires="p14">
      <p:transition p14:dur="0" advTm="10000">
        <p:sndAc>
          <p:stSnd>
            <p:snd r:embed="rId4" name="chimes.wav"/>
          </p:stSnd>
        </p:sndAc>
      </p:transition>
    </mc:Choice>
    <mc:Fallback>
      <p:transition advTm="10000">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4">
                                            <p:txEl>
                                              <p:pRg st="0" end="0"/>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45" presetClass="exit" presetSubtype="0" fill="hold" nodeType="clickEffect">
                                  <p:stCondLst>
                                    <p:cond delay="0"/>
                                  </p:stCondLst>
                                  <p:childTnLst>
                                    <p:animEffect transition="out" filter="fade">
                                      <p:cBhvr>
                                        <p:cTn id="10" dur="2000"/>
                                        <p:tgtEl>
                                          <p:spTgt spid="5"/>
                                        </p:tgtEl>
                                      </p:cBhvr>
                                    </p:animEffect>
                                    <p:anim calcmode="lin" valueType="num">
                                      <p:cBhvr>
                                        <p:cTn id="11" dur="2000"/>
                                        <p:tgtEl>
                                          <p:spTgt spid="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2" dur="2000"/>
                                        <p:tgtEl>
                                          <p:spTgt spid="5"/>
                                        </p:tgtEl>
                                        <p:attrNameLst>
                                          <p:attrName>ppt_h</p:attrName>
                                        </p:attrNameLst>
                                      </p:cBhvr>
                                      <p:tavLst>
                                        <p:tav tm="0">
                                          <p:val>
                                            <p:strVal val="ppt_h"/>
                                          </p:val>
                                        </p:tav>
                                        <p:tav tm="100000">
                                          <p:val>
                                            <p:strVal val="ppt_h"/>
                                          </p:val>
                                        </p:tav>
                                      </p:tavLst>
                                    </p:anim>
                                    <p:set>
                                      <p:cBhvr>
                                        <p:cTn id="13"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255</TotalTime>
  <Words>573</Words>
  <Application>Microsoft Office PowerPoint</Application>
  <PresentationFormat>Экран (4:3)</PresentationFormat>
  <Paragraphs>62</Paragraphs>
  <Slides>12</Slides>
  <Notes>1</Notes>
  <HiddenSlides>0</HiddenSlides>
  <MMClips>3</MMClips>
  <ScaleCrop>false</ScaleCrop>
  <HeadingPairs>
    <vt:vector size="4" baseType="variant">
      <vt:variant>
        <vt:lpstr>Тема</vt:lpstr>
      </vt:variant>
      <vt:variant>
        <vt:i4>1</vt:i4>
      </vt:variant>
      <vt:variant>
        <vt:lpstr>Заголовки слайдов</vt:lpstr>
      </vt:variant>
      <vt:variant>
        <vt:i4>12</vt:i4>
      </vt:variant>
    </vt:vector>
  </HeadingPairs>
  <TitlesOfParts>
    <vt:vector size="13" baseType="lpstr">
      <vt:lpstr>Тема Office</vt:lpstr>
      <vt:lpstr>Слайд 1</vt:lpstr>
      <vt:lpstr>Слайд 2</vt:lpstr>
      <vt:lpstr>Слайд 3</vt:lpstr>
      <vt:lpstr>Негативизм </vt:lpstr>
      <vt:lpstr>                                Упрямство</vt:lpstr>
      <vt:lpstr>  Строптивость</vt:lpstr>
      <vt:lpstr>                        Своеволие</vt:lpstr>
      <vt:lpstr>      Обесценивание </vt:lpstr>
      <vt:lpstr>Протест – бунт </vt:lpstr>
      <vt:lpstr>Деспотизм </vt:lpstr>
      <vt:lpstr>Слайд 11</vt:lpstr>
      <vt:lpstr>Слайд 12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Admin</cp:lastModifiedBy>
  <cp:revision>34</cp:revision>
  <dcterms:created xsi:type="dcterms:W3CDTF">2013-04-24T03:27:55Z</dcterms:created>
  <dcterms:modified xsi:type="dcterms:W3CDTF">2020-03-21T17:20:16Z</dcterms:modified>
</cp:coreProperties>
</file>